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84" r:id="rId5"/>
    <p:sldId id="258" r:id="rId6"/>
    <p:sldId id="259" r:id="rId7"/>
    <p:sldId id="285" r:id="rId8"/>
    <p:sldId id="260" r:id="rId9"/>
    <p:sldId id="279" r:id="rId10"/>
    <p:sldId id="261" r:id="rId11"/>
    <p:sldId id="277" r:id="rId12"/>
    <p:sldId id="263" r:id="rId13"/>
    <p:sldId id="280" r:id="rId14"/>
    <p:sldId id="264" r:id="rId15"/>
    <p:sldId id="265" r:id="rId16"/>
    <p:sldId id="266" r:id="rId17"/>
    <p:sldId id="281" r:id="rId18"/>
    <p:sldId id="267" r:id="rId19"/>
    <p:sldId id="268" r:id="rId20"/>
    <p:sldId id="282" r:id="rId21"/>
    <p:sldId id="269" r:id="rId22"/>
    <p:sldId id="283" r:id="rId23"/>
    <p:sldId id="270" r:id="rId24"/>
    <p:sldId id="271" r:id="rId25"/>
    <p:sldId id="278" r:id="rId2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4CCEA4-2AFD-4719-BFF2-A94E94473843}" type="datetimeFigureOut">
              <a:rPr lang="es-CO" smtClean="0"/>
              <a:t>25/06/2019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F921D-B368-49CC-858C-997698C820AB}" type="slidenum">
              <a:rPr lang="es-CO" smtClean="0"/>
              <a:t>‹Nº›</a:t>
            </a:fld>
            <a:endParaRPr lang="es-CO"/>
          </a:p>
        </p:txBody>
      </p:sp>
    </p:spTree>
    <p:extLst>
      <p:ext uri="{BB962C8B-B14F-4D97-AF65-F5344CB8AC3E}">
        <p14:creationId xmlns:p14="http://schemas.microsoft.com/office/powerpoint/2010/main" val="1942122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59F46-3D35-436D-A66E-13C168FD75F6}"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52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C35C28-7363-4A3B-BC2D-7E117B06B4F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33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AA14746E-C9C6-4186-BE58-56C34C6055C1}"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269723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A14746E-C9C6-4186-BE58-56C34C6055C1}"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233791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A14746E-C9C6-4186-BE58-56C34C6055C1}"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1628003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AA14746E-C9C6-4186-BE58-56C34C6055C1}"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404205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AA14746E-C9C6-4186-BE58-56C34C6055C1}" type="datetimeFigureOut">
              <a:rPr lang="es-CO" smtClean="0"/>
              <a:t>25/06/2019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85637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AA14746E-C9C6-4186-BE58-56C34C6055C1}" type="datetimeFigureOut">
              <a:rPr lang="es-CO" smtClean="0"/>
              <a:t>25/06/2019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1252809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A14746E-C9C6-4186-BE58-56C34C6055C1}" type="datetimeFigureOut">
              <a:rPr lang="es-CO" smtClean="0"/>
              <a:t>25/06/2019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3563398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A14746E-C9C6-4186-BE58-56C34C6055C1}"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1007103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A14746E-C9C6-4186-BE58-56C34C6055C1}"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3084887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A14746E-C9C6-4186-BE58-56C34C6055C1}"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3970432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A14746E-C9C6-4186-BE58-56C34C6055C1}"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84408947-3D01-4872-96AC-AA2C42DAD308}" type="slidenum">
              <a:rPr lang="es-CO" smtClean="0"/>
              <a:t>‹Nº›</a:t>
            </a:fld>
            <a:endParaRPr lang="es-CO"/>
          </a:p>
        </p:txBody>
      </p:sp>
    </p:spTree>
    <p:extLst>
      <p:ext uri="{BB962C8B-B14F-4D97-AF65-F5344CB8AC3E}">
        <p14:creationId xmlns:p14="http://schemas.microsoft.com/office/powerpoint/2010/main" val="2764535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244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022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005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21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7632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0413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882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450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4693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619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15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4746E-C9C6-4186-BE58-56C34C6055C1}" type="datetimeFigureOut">
              <a:rPr lang="es-CO" smtClean="0"/>
              <a:t>25/06/2019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408947-3D01-4872-96AC-AA2C42DAD308}" type="slidenum">
              <a:rPr lang="es-CO" smtClean="0"/>
              <a:t>‹Nº›</a:t>
            </a:fld>
            <a:endParaRPr lang="es-CO"/>
          </a:p>
        </p:txBody>
      </p:sp>
    </p:spTree>
    <p:extLst>
      <p:ext uri="{BB962C8B-B14F-4D97-AF65-F5344CB8AC3E}">
        <p14:creationId xmlns:p14="http://schemas.microsoft.com/office/powerpoint/2010/main" val="2332220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5ECFDA2-40E7-4E8B-99E2-AD1C725AC810}"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666FCD2-3E1F-40C0-93C9-692578802ED7}"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964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31341"/>
            <a:ext cx="10515600" cy="2693773"/>
          </a:xfrm>
        </p:spPr>
        <p:txBody>
          <a:bodyPr>
            <a:normAutofit fontScale="92500"/>
          </a:bodyPr>
          <a:lstStyle/>
          <a:p>
            <a:pPr marL="0" indent="0" algn="ctr">
              <a:buNone/>
            </a:pPr>
            <a:r>
              <a:rPr lang="es-CO" sz="6000" i="1" dirty="0" smtClean="0">
                <a:latin typeface="Algerian" panose="04020705040A02060702" pitchFamily="82" charset="0"/>
              </a:rPr>
              <a:t>¿quién ganara la batalla; </a:t>
            </a:r>
          </a:p>
          <a:p>
            <a:pPr marL="0" indent="0" algn="ctr">
              <a:buNone/>
            </a:pPr>
            <a:r>
              <a:rPr lang="es-CO" sz="6000" i="1" dirty="0" smtClean="0">
                <a:solidFill>
                  <a:srgbClr val="FF0000"/>
                </a:solidFill>
                <a:latin typeface="Algerian" panose="04020705040A02060702" pitchFamily="82" charset="0"/>
              </a:rPr>
              <a:t>cristo o satanás?</a:t>
            </a:r>
            <a:br>
              <a:rPr lang="es-CO" sz="6000" i="1" dirty="0" smtClean="0">
                <a:solidFill>
                  <a:srgbClr val="FF0000"/>
                </a:solidFill>
                <a:latin typeface="Algerian" panose="04020705040A02060702" pitchFamily="82" charset="0"/>
              </a:rPr>
            </a:br>
            <a:r>
              <a:rPr lang="es-CO" sz="6000" i="1" dirty="0" smtClean="0">
                <a:latin typeface="Algerian" panose="04020705040A02060702" pitchFamily="82" charset="0"/>
              </a:rPr>
              <a:t> tu lo decides</a:t>
            </a:r>
            <a:endParaRPr lang="es-CO" sz="6000" i="1" dirty="0">
              <a:latin typeface="Algerian" panose="04020705040A02060702" pitchFamily="82" charset="0"/>
            </a:endParaRPr>
          </a:p>
        </p:txBody>
      </p:sp>
      <p:pic>
        <p:nvPicPr>
          <p:cNvPr id="4" name="Imagen 3"/>
          <p:cNvPicPr>
            <a:picLocks noChangeAspect="1"/>
          </p:cNvPicPr>
          <p:nvPr/>
        </p:nvPicPr>
        <p:blipFill>
          <a:blip r:embed="rId2"/>
          <a:stretch>
            <a:fillRect/>
          </a:stretch>
        </p:blipFill>
        <p:spPr>
          <a:xfrm>
            <a:off x="3742038" y="3225114"/>
            <a:ext cx="4707924" cy="3249827"/>
          </a:xfrm>
          <a:prstGeom prst="rect">
            <a:avLst/>
          </a:prstGeom>
        </p:spPr>
      </p:pic>
      <p:sp>
        <p:nvSpPr>
          <p:cNvPr id="6" name="Flecha doblada 5"/>
          <p:cNvSpPr/>
          <p:nvPr/>
        </p:nvSpPr>
        <p:spPr>
          <a:xfrm>
            <a:off x="6141308" y="6314303"/>
            <a:ext cx="45719" cy="4571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5200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00123" y="396276"/>
            <a:ext cx="8114488" cy="2314839"/>
          </a:xfrm>
          <a:solidFill>
            <a:schemeClr val="accent2">
              <a:lumMod val="20000"/>
              <a:lumOff val="80000"/>
            </a:schemeClr>
          </a:solidFill>
          <a:scene3d>
            <a:camera prst="orthographicFront"/>
            <a:lightRig rig="threePt" dir="t"/>
          </a:scene3d>
          <a:sp3d>
            <a:bevelT prst="slope"/>
          </a:sp3d>
        </p:spPr>
        <p:txBody>
          <a:bodyPr>
            <a:normAutofit/>
          </a:bodyPr>
          <a:lstStyle/>
          <a:p>
            <a:pPr marL="0" indent="0" algn="ctr">
              <a:buNone/>
            </a:pPr>
            <a:r>
              <a:rPr lang="es-CO" sz="3200" dirty="0" smtClean="0"/>
              <a:t>Elena </a:t>
            </a:r>
            <a:r>
              <a:rPr lang="es-CO" sz="3200" dirty="0"/>
              <a:t>G. de </a:t>
            </a:r>
            <a:r>
              <a:rPr lang="es-CO" sz="3200" dirty="0" smtClean="0"/>
              <a:t>White, profeta de Dios, dice:</a:t>
            </a:r>
            <a:endParaRPr lang="es-CO" sz="3200" dirty="0"/>
          </a:p>
          <a:p>
            <a:pPr marL="0" indent="0" algn="just">
              <a:buNone/>
            </a:pPr>
            <a:r>
              <a:rPr lang="es-CO" sz="3200" dirty="0" smtClean="0"/>
              <a:t>“Queridos </a:t>
            </a:r>
            <a:r>
              <a:rPr lang="es-CO" sz="3200" dirty="0"/>
              <a:t>hermanos y </a:t>
            </a:r>
            <a:r>
              <a:rPr lang="es-CO" sz="3200" dirty="0" smtClean="0"/>
              <a:t>hermanas,</a:t>
            </a:r>
            <a:r>
              <a:rPr lang="es-CO" sz="3200" dirty="0"/>
              <a:t> </a:t>
            </a:r>
            <a:r>
              <a:rPr lang="es-CO" sz="3200" dirty="0" smtClean="0"/>
              <a:t>El </a:t>
            </a:r>
            <a:r>
              <a:rPr lang="es-CO" sz="3200" dirty="0"/>
              <a:t>Señor nuevamente me ha visitado con gran misericordia. </a:t>
            </a:r>
            <a:endParaRPr lang="es-CO" sz="3200" dirty="0" smtClean="0"/>
          </a:p>
        </p:txBody>
      </p:sp>
      <p:pic>
        <p:nvPicPr>
          <p:cNvPr id="2" name="Imagen 1"/>
          <p:cNvPicPr>
            <a:picLocks noChangeAspect="1"/>
          </p:cNvPicPr>
          <p:nvPr/>
        </p:nvPicPr>
        <p:blipFill>
          <a:blip r:embed="rId2"/>
          <a:stretch>
            <a:fillRect/>
          </a:stretch>
        </p:blipFill>
        <p:spPr>
          <a:xfrm>
            <a:off x="8871284" y="283980"/>
            <a:ext cx="2800350" cy="2427135"/>
          </a:xfrm>
          <a:prstGeom prst="rect">
            <a:avLst/>
          </a:prstGeom>
        </p:spPr>
      </p:pic>
      <p:sp>
        <p:nvSpPr>
          <p:cNvPr id="4" name="Rectángulo 3"/>
          <p:cNvSpPr/>
          <p:nvPr/>
        </p:nvSpPr>
        <p:spPr>
          <a:xfrm>
            <a:off x="500123" y="3146992"/>
            <a:ext cx="11171511" cy="3539430"/>
          </a:xfrm>
          <a:prstGeom prst="rect">
            <a:avLst/>
          </a:prstGeom>
          <a:solidFill>
            <a:schemeClr val="tx2">
              <a:lumMod val="20000"/>
              <a:lumOff val="80000"/>
            </a:schemeClr>
          </a:solidFill>
          <a:scene3d>
            <a:camera prst="orthographicFront"/>
            <a:lightRig rig="threePt" dir="t"/>
          </a:scene3d>
          <a:sp3d>
            <a:bevelT prst="slope"/>
          </a:sp3d>
        </p:spPr>
        <p:txBody>
          <a:bodyPr wrap="square">
            <a:spAutoFit/>
          </a:bodyPr>
          <a:lstStyle/>
          <a:p>
            <a:pPr algn="just"/>
            <a:r>
              <a:rPr lang="es-CO" sz="2800" dirty="0" smtClean="0"/>
              <a:t>“</a:t>
            </a:r>
            <a:r>
              <a:rPr lang="es-CO" sz="2800" dirty="0" smtClean="0"/>
              <a:t>He </a:t>
            </a:r>
            <a:r>
              <a:rPr lang="es-CO" sz="2800" dirty="0"/>
              <a:t>estado muy afligida durante los últimos meses. Me he sentido muy enferma. Durante años he estado afectada por la </a:t>
            </a:r>
            <a:r>
              <a:rPr lang="es-CO" sz="2800" b="1" dirty="0"/>
              <a:t>hidropesía</a:t>
            </a:r>
            <a:r>
              <a:rPr lang="es-CO" sz="2800" dirty="0"/>
              <a:t> (</a:t>
            </a:r>
            <a:r>
              <a:rPr lang="es-CO" sz="2800" i="1" dirty="0"/>
              <a:t>acumulación de líquido en los tejidos o cavidades del cuerpo</a:t>
            </a:r>
            <a:r>
              <a:rPr lang="es-CO" sz="2800" dirty="0"/>
              <a:t>) y por una </a:t>
            </a:r>
            <a:r>
              <a:rPr lang="es-CO" sz="2800" b="1" dirty="0"/>
              <a:t>enfermedad del corazón</a:t>
            </a:r>
            <a:r>
              <a:rPr lang="es-CO" sz="2800" dirty="0"/>
              <a:t>, lo cual ha tendido a deprimirme y a destruir mi fe y mi valor. </a:t>
            </a:r>
            <a:endParaRPr lang="es-CO" sz="2800" dirty="0" smtClean="0"/>
          </a:p>
          <a:p>
            <a:pPr algn="just"/>
            <a:endParaRPr lang="es-CO" sz="2800" dirty="0"/>
          </a:p>
          <a:p>
            <a:pPr algn="just"/>
            <a:r>
              <a:rPr lang="es-CO" sz="2800" dirty="0" smtClean="0"/>
              <a:t>El </a:t>
            </a:r>
            <a:r>
              <a:rPr lang="es-CO" sz="2800" dirty="0"/>
              <a:t>mensaje a los miembros de la iglesia de Laodicea no ha conseguido que se produzca ese fervoroso arrepentimiento entre el pueblo de Dios que yo esperaba ver, por lo cual he sentido gran incertidumbre. </a:t>
            </a:r>
          </a:p>
        </p:txBody>
      </p:sp>
    </p:spTree>
    <p:extLst>
      <p:ext uri="{BB962C8B-B14F-4D97-AF65-F5344CB8AC3E}">
        <p14:creationId xmlns:p14="http://schemas.microsoft.com/office/powerpoint/2010/main" val="33565927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61474" y="465221"/>
            <a:ext cx="11085094" cy="5935579"/>
          </a:xfrm>
          <a:solidFill>
            <a:schemeClr val="bg1"/>
          </a:solidFill>
          <a:scene3d>
            <a:camera prst="orthographicFront"/>
            <a:lightRig rig="threePt" dir="t"/>
          </a:scene3d>
          <a:sp3d>
            <a:bevelT/>
          </a:sp3d>
        </p:spPr>
        <p:txBody>
          <a:bodyPr>
            <a:normAutofit lnSpcReduction="10000"/>
          </a:bodyPr>
          <a:lstStyle/>
          <a:p>
            <a:pPr algn="just"/>
            <a:r>
              <a:rPr lang="es-CO" dirty="0" smtClean="0"/>
              <a:t>Debido </a:t>
            </a:r>
            <a:r>
              <a:rPr lang="es-CO" dirty="0"/>
              <a:t>a que la enfermedad que padecía avanzaba continuamente, pensé que moriría. No tenía deseos de vivir, por lo tanto no podía aferrarme de la fe y orar por mi recuperación. Con frecuencia cuando me retiraba en la noche, comprendía que corría el peligro de perder el aliento antes de la mañana. Encontrándome en esa condición, perdí el conocimiento a la medianoche. </a:t>
            </a:r>
          </a:p>
          <a:p>
            <a:pPr algn="just"/>
            <a:r>
              <a:rPr lang="es-CO" dirty="0" smtClean="0"/>
              <a:t>Mandaron </a:t>
            </a:r>
            <a:r>
              <a:rPr lang="es-CO" dirty="0"/>
              <a:t>a buscar a los hermanos Andrews y Loughborough, quienes oraron fervorosamente a Dios pidiendo mi restauración. Desaparecieron la depresión y el gran peso que sentía sobre mi corazón dolorido, y fui tomada en visión y vi las cosas que ahora presento ante vosotros”. </a:t>
            </a:r>
            <a:r>
              <a:rPr lang="es-CO" dirty="0" smtClean="0">
                <a:solidFill>
                  <a:srgbClr val="FF0000"/>
                </a:solidFill>
              </a:rPr>
              <a:t>Testimonios </a:t>
            </a:r>
            <a:r>
              <a:rPr lang="es-CO" dirty="0">
                <a:solidFill>
                  <a:srgbClr val="FF0000"/>
                </a:solidFill>
              </a:rPr>
              <a:t>para la Iglesia t1 p 171.1 </a:t>
            </a:r>
            <a:endParaRPr lang="es-CO" dirty="0" smtClean="0">
              <a:solidFill>
                <a:srgbClr val="FF0000"/>
              </a:solidFill>
            </a:endParaRPr>
          </a:p>
          <a:p>
            <a:pPr marL="0" indent="0" algn="just">
              <a:buNone/>
            </a:pPr>
            <a:endParaRPr lang="es-CO" sz="3200" dirty="0" smtClean="0">
              <a:solidFill>
                <a:srgbClr val="FF0000"/>
              </a:solidFill>
            </a:endParaRPr>
          </a:p>
          <a:p>
            <a:pPr marL="0" indent="0" algn="just">
              <a:buNone/>
            </a:pPr>
            <a:r>
              <a:rPr lang="es-CO" sz="3200" dirty="0" smtClean="0">
                <a:solidFill>
                  <a:srgbClr val="FF0000"/>
                </a:solidFill>
              </a:rPr>
              <a:t>“VI QUE SATANÁS HABÍA ESTADO TRATANDO DE DESANIMARME Y HACERME DESESPERAR, DE HACERME DESEAR LA MUERTE ANTES QUE LA VIDA”.</a:t>
            </a:r>
            <a:endParaRPr lang="es-CO" sz="3200" dirty="0">
              <a:solidFill>
                <a:srgbClr val="FF0000"/>
              </a:solidFill>
            </a:endParaRPr>
          </a:p>
          <a:p>
            <a:pPr algn="just"/>
            <a:endParaRPr lang="es-CO" dirty="0">
              <a:solidFill>
                <a:srgbClr val="FF0000"/>
              </a:solidFill>
            </a:endParaRPr>
          </a:p>
        </p:txBody>
      </p:sp>
    </p:spTree>
    <p:extLst>
      <p:ext uri="{BB962C8B-B14F-4D97-AF65-F5344CB8AC3E}">
        <p14:creationId xmlns:p14="http://schemas.microsoft.com/office/powerpoint/2010/main" val="38736882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77515" y="370704"/>
            <a:ext cx="10988843" cy="3383150"/>
          </a:xfrm>
          <a:solidFill>
            <a:schemeClr val="bg2"/>
          </a:solidFill>
          <a:scene3d>
            <a:camera prst="orthographicFront"/>
            <a:lightRig rig="threePt" dir="t"/>
          </a:scene3d>
          <a:sp3d>
            <a:bevelT prst="slope"/>
          </a:sp3d>
        </p:spPr>
        <p:txBody>
          <a:bodyPr>
            <a:normAutofit/>
          </a:bodyPr>
          <a:lstStyle/>
          <a:p>
            <a:pPr marL="0" indent="0" algn="ctr">
              <a:buNone/>
            </a:pPr>
            <a:r>
              <a:rPr lang="es-CO" dirty="0" smtClean="0">
                <a:solidFill>
                  <a:srgbClr val="FF0000"/>
                </a:solidFill>
              </a:rPr>
              <a:t>“VI QUE NO ERA LA VOLUNTAD DE DIOS QUE YO DEJARA DE TRABAJAR Y MURIERA, PORQUE EN ESE CASO TRIUNFARÍA EL ENEMIGO DE NUESTRA FE, Y SE ENTRISTECERÍAN LOS CORAZONES DE LOS HIJOS DE DIOS</a:t>
            </a:r>
            <a:r>
              <a:rPr lang="es-CO" dirty="0" smtClean="0"/>
              <a:t>. </a:t>
            </a:r>
            <a:endParaRPr lang="es-CO" dirty="0" smtClean="0"/>
          </a:p>
          <a:p>
            <a:pPr marL="0" indent="0" algn="ctr">
              <a:buNone/>
            </a:pPr>
            <a:r>
              <a:rPr lang="es-CO" dirty="0" smtClean="0">
                <a:solidFill>
                  <a:srgbClr val="FF0000"/>
                </a:solidFill>
              </a:rPr>
              <a:t>VI QUE CON FRECUENCIA EXPERIMENTARÍA ANGUSTIA DE ESPÍRITU Y TENDRÍA QUE SUFRIR MUCHO, SIN EMBARGO SE ME HIZO LA PROMESA DE QUE LOS QUE SE ENCONTRARAN A MI ALREDEDOR ME ANIMARÍAN Y AYUDARÍAN, Y QUE MI ÁNIMO Y VALOR NO FALLARÍAN DURANTE LOS DUROS ATAQUES DEL DIABLO”. </a:t>
            </a:r>
            <a:r>
              <a:rPr lang="es-CO" dirty="0"/>
              <a:t>1TI </a:t>
            </a:r>
            <a:r>
              <a:rPr lang="es-CO" dirty="0" smtClean="0"/>
              <a:t>171.2.</a:t>
            </a:r>
            <a:endParaRPr lang="es-CO" dirty="0"/>
          </a:p>
          <a:p>
            <a:pPr marL="0" indent="0">
              <a:buNone/>
            </a:pPr>
            <a:endParaRPr lang="es-CO" dirty="0"/>
          </a:p>
        </p:txBody>
      </p:sp>
      <p:pic>
        <p:nvPicPr>
          <p:cNvPr id="4" name="Imagen 3"/>
          <p:cNvPicPr>
            <a:picLocks noChangeAspect="1"/>
          </p:cNvPicPr>
          <p:nvPr/>
        </p:nvPicPr>
        <p:blipFill>
          <a:blip r:embed="rId2"/>
          <a:stretch>
            <a:fillRect/>
          </a:stretch>
        </p:blipFill>
        <p:spPr>
          <a:xfrm>
            <a:off x="8971004" y="4093173"/>
            <a:ext cx="2595354" cy="2405803"/>
          </a:xfrm>
          <a:prstGeom prst="rect">
            <a:avLst/>
          </a:prstGeom>
        </p:spPr>
      </p:pic>
      <p:pic>
        <p:nvPicPr>
          <p:cNvPr id="5" name="Imagen 4"/>
          <p:cNvPicPr>
            <a:picLocks noChangeAspect="1"/>
          </p:cNvPicPr>
          <p:nvPr/>
        </p:nvPicPr>
        <p:blipFill>
          <a:blip r:embed="rId3"/>
          <a:stretch>
            <a:fillRect/>
          </a:stretch>
        </p:blipFill>
        <p:spPr>
          <a:xfrm>
            <a:off x="577515" y="4124064"/>
            <a:ext cx="2524031" cy="2344019"/>
          </a:xfrm>
          <a:prstGeom prst="rect">
            <a:avLst/>
          </a:prstGeom>
        </p:spPr>
      </p:pic>
      <p:sp>
        <p:nvSpPr>
          <p:cNvPr id="6" name="Rectángulo 5"/>
          <p:cNvSpPr/>
          <p:nvPr/>
        </p:nvSpPr>
        <p:spPr>
          <a:xfrm>
            <a:off x="3320879" y="3957247"/>
            <a:ext cx="5430792" cy="2677656"/>
          </a:xfrm>
          <a:prstGeom prst="rect">
            <a:avLst/>
          </a:prstGeom>
          <a:solidFill>
            <a:schemeClr val="accent2">
              <a:lumMod val="20000"/>
              <a:lumOff val="80000"/>
            </a:schemeClr>
          </a:solidFill>
          <a:scene3d>
            <a:camera prst="orthographicFront"/>
            <a:lightRig rig="threePt" dir="t"/>
          </a:scene3d>
          <a:sp3d>
            <a:bevelT prst="slope"/>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rPr>
              <a:t>Tu y yo formamos parte </a:t>
            </a: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del conflicto de los Siglos, </a:t>
            </a:r>
            <a:r>
              <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rPr>
              <a:t>Cristo desea que </a:t>
            </a: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hagamos </a:t>
            </a: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su </a:t>
            </a:r>
            <a:r>
              <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rPr>
              <a:t>Voluntad, y Satanás procura que no le </a:t>
            </a: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obedezcamos.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 Pero </a:t>
            </a:r>
            <a:r>
              <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rPr>
              <a:t>tu y yo </a:t>
            </a:r>
            <a:r>
              <a:rPr kumimoji="0" lang="es-CO" sz="2800" b="0" i="0" u="none" strike="noStrike" kern="1200" cap="none" spc="0" normalizeH="0" baseline="0" noProof="0" dirty="0" smtClean="0">
                <a:ln>
                  <a:noFill/>
                </a:ln>
                <a:solidFill>
                  <a:prstClr val="black"/>
                </a:solidFill>
                <a:effectLst/>
                <a:uLnTx/>
                <a:uFillTx/>
                <a:latin typeface="Calibri" panose="020F0502020204030204"/>
                <a:ea typeface="+mn-ea"/>
                <a:cs typeface="+mn-cs"/>
              </a:rPr>
              <a:t>somos los </a:t>
            </a:r>
            <a:r>
              <a:rPr kumimoji="0" lang="es-CO" sz="2800" b="0" i="0" u="none" strike="noStrike" kern="1200" cap="none" spc="0" normalizeH="0" baseline="0" noProof="0" dirty="0">
                <a:ln>
                  <a:noFill/>
                </a:ln>
                <a:solidFill>
                  <a:prstClr val="black"/>
                </a:solidFill>
                <a:effectLst/>
                <a:uLnTx/>
                <a:uFillTx/>
                <a:latin typeface="Calibri" panose="020F0502020204030204"/>
                <a:ea typeface="+mn-ea"/>
                <a:cs typeface="+mn-cs"/>
              </a:rPr>
              <a:t>que decidimos, a quien obedeceremos. </a:t>
            </a:r>
          </a:p>
        </p:txBody>
      </p:sp>
    </p:spTree>
    <p:extLst>
      <p:ext uri="{BB962C8B-B14F-4D97-AF65-F5344CB8AC3E}">
        <p14:creationId xmlns:p14="http://schemas.microsoft.com/office/powerpoint/2010/main" val="38610322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73768" y="529389"/>
            <a:ext cx="11053011" cy="5823285"/>
          </a:xfrm>
          <a:solidFill>
            <a:schemeClr val="bg1"/>
          </a:solidFill>
          <a:scene3d>
            <a:camera prst="orthographicFront"/>
            <a:lightRig rig="threePt" dir="t"/>
          </a:scene3d>
          <a:sp3d>
            <a:bevelT prst="angle"/>
          </a:sp3d>
        </p:spPr>
        <p:txBody>
          <a:bodyPr>
            <a:normAutofit/>
          </a:bodyPr>
          <a:lstStyle/>
          <a:p>
            <a:pPr marL="0" indent="0" algn="ctr">
              <a:buNone/>
            </a:pPr>
            <a:r>
              <a:rPr lang="es-CO" sz="3200" dirty="0" smtClean="0"/>
              <a:t>A semejanza de lo que le sucedió, </a:t>
            </a:r>
            <a:r>
              <a:rPr lang="es-CO" sz="3200" dirty="0"/>
              <a:t>a Elena G de </a:t>
            </a:r>
            <a:r>
              <a:rPr lang="es-CO" sz="3200" dirty="0" smtClean="0"/>
              <a:t>White: </a:t>
            </a:r>
          </a:p>
          <a:p>
            <a:pPr marL="0" indent="0" algn="ctr">
              <a:buNone/>
            </a:pPr>
            <a:r>
              <a:rPr lang="es-CO" sz="3200" dirty="0" smtClean="0"/>
              <a:t>“Recuerdo </a:t>
            </a:r>
            <a:r>
              <a:rPr lang="es-CO" sz="3200" dirty="0" smtClean="0"/>
              <a:t>los días tristes que pasé, cuando se me afectó la vista, a tal punto que casi no podía ver. Fueron muchas las oraciones que elevé al Señor, pidiéndole que por favor, por su misericordia, no permitiera que yo quedara ciego. </a:t>
            </a:r>
          </a:p>
          <a:p>
            <a:pPr marL="0" indent="0" algn="ctr">
              <a:buNone/>
            </a:pPr>
            <a:r>
              <a:rPr lang="es-CO" sz="3200" dirty="0" smtClean="0"/>
              <a:t>Era una lucha la que se estaba realizando en mi, por un lado yo sentía que Dios me decía, </a:t>
            </a:r>
            <a:r>
              <a:rPr lang="es-CO" sz="3200" u="sng" dirty="0" smtClean="0"/>
              <a:t>predique la Palabra</a:t>
            </a:r>
            <a:r>
              <a:rPr lang="es-CO" sz="3200" dirty="0" smtClean="0"/>
              <a:t>, pero en la iglesia no se me permite predicar, mi única forma de predicar es por internet, Y Satanás, como lo hiso con EGW, que estaba trabajando para impedir que ella no compartiera los mensajes de Dios, lo estaba haciendo conmigo. </a:t>
            </a:r>
          </a:p>
        </p:txBody>
      </p:sp>
    </p:spTree>
    <p:extLst>
      <p:ext uri="{BB962C8B-B14F-4D97-AF65-F5344CB8AC3E}">
        <p14:creationId xmlns:p14="http://schemas.microsoft.com/office/powerpoint/2010/main" val="31740412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176463"/>
            <a:ext cx="11405937" cy="6448927"/>
          </a:xfrm>
          <a:solidFill>
            <a:schemeClr val="bg1"/>
          </a:solidFill>
          <a:scene3d>
            <a:camera prst="orthographicFront"/>
            <a:lightRig rig="threePt" dir="t"/>
          </a:scene3d>
          <a:sp3d>
            <a:bevelT prst="angle"/>
          </a:sp3d>
        </p:spPr>
        <p:txBody>
          <a:bodyPr>
            <a:noAutofit/>
          </a:bodyPr>
          <a:lstStyle/>
          <a:p>
            <a:pPr marL="0" indent="0" algn="ctr">
              <a:buNone/>
            </a:pPr>
            <a:r>
              <a:rPr lang="es-CO" dirty="0"/>
              <a:t>Yo le oraba al </a:t>
            </a:r>
            <a:r>
              <a:rPr lang="es-CO" dirty="0" smtClean="0"/>
              <a:t>Señor: “</a:t>
            </a:r>
            <a:r>
              <a:rPr lang="es-CO" dirty="0"/>
              <a:t>Padre Santo, por favor, sáname, no permitas que pierda la vista, porque si quedo ciego, no podre volver a leer, y escribir tu Palabra para compartirla con todo el mundo, y Satanás ganará la batalla. Señor, que seas Tu, Padre Santo, el que salga Victorioso en mi, y seas tu quien se lleve las medallas, los honores. Amen”. </a:t>
            </a:r>
          </a:p>
          <a:p>
            <a:pPr marL="0" indent="0" algn="ctr">
              <a:buNone/>
            </a:pPr>
            <a:endParaRPr lang="es-CO" dirty="0" smtClean="0"/>
          </a:p>
          <a:p>
            <a:pPr marL="0" indent="0" algn="ctr">
              <a:buNone/>
            </a:pPr>
            <a:r>
              <a:rPr lang="es-CO" dirty="0" smtClean="0"/>
              <a:t>Y </a:t>
            </a:r>
            <a:r>
              <a:rPr lang="es-CO" dirty="0"/>
              <a:t>esa oración la repetí muchas veces, de día y a la madrugada, me levantaba a orar. </a:t>
            </a:r>
          </a:p>
          <a:p>
            <a:pPr marL="0" indent="0" algn="ctr">
              <a:buNone/>
            </a:pPr>
            <a:r>
              <a:rPr lang="es-CO" dirty="0" smtClean="0"/>
              <a:t>Y </a:t>
            </a:r>
            <a:r>
              <a:rPr lang="es-CO" dirty="0"/>
              <a:t>es así hermanos, como las enfermedades nos acercan más a Dios, yo oré, como nunca lo había hecho, y doy gracias a Dios, porque Él me escucho, y no solamente a mi, sino las oraciones de todos mis hermanos que estaban orando por </a:t>
            </a:r>
            <a:r>
              <a:rPr lang="es-CO" dirty="0" smtClean="0"/>
              <a:t>mi en todo el mundo, el avance de la </a:t>
            </a:r>
            <a:r>
              <a:rPr lang="es-CO" dirty="0"/>
              <a:t>enfermedad se detuvo. Gracias Dios por ello, y hoy mi fe se encuentra más fortalecida, y dispuesto a seguir trabajando en la obra de Dios con la vista que me queda, hasta que Él me lo permita</a:t>
            </a:r>
            <a:r>
              <a:rPr lang="es-CO" dirty="0" smtClean="0"/>
              <a:t>. La gloria sea para Dios.  </a:t>
            </a:r>
            <a:endParaRPr lang="es-CO" dirty="0"/>
          </a:p>
        </p:txBody>
      </p:sp>
    </p:spTree>
    <p:extLst>
      <p:ext uri="{BB962C8B-B14F-4D97-AF65-F5344CB8AC3E}">
        <p14:creationId xmlns:p14="http://schemas.microsoft.com/office/powerpoint/2010/main" val="12864128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199" y="232604"/>
            <a:ext cx="10515600" cy="1130976"/>
          </a:xfrm>
          <a:solidFill>
            <a:schemeClr val="bg1"/>
          </a:solidFill>
          <a:scene3d>
            <a:camera prst="orthographicFront"/>
            <a:lightRig rig="threePt" dir="t"/>
          </a:scene3d>
          <a:sp3d>
            <a:bevelT prst="slope"/>
          </a:sp3d>
        </p:spPr>
        <p:txBody>
          <a:bodyPr>
            <a:normAutofit/>
          </a:bodyPr>
          <a:lstStyle/>
          <a:p>
            <a:pPr algn="ctr"/>
            <a:r>
              <a:rPr lang="es-CO" sz="3200" b="1" i="1" dirty="0" smtClean="0"/>
              <a:t>Es así, como cada situación dolorosa por la que Dios nos permite pasar, nos ayuda a entender las palabras de Pablo</a:t>
            </a:r>
            <a:endParaRPr lang="es-CO" sz="3200" b="1" i="1" dirty="0"/>
          </a:p>
        </p:txBody>
      </p:sp>
      <p:pic>
        <p:nvPicPr>
          <p:cNvPr id="6" name="Marcador de contenido 5"/>
          <p:cNvPicPr>
            <a:picLocks noGrp="1" noChangeAspect="1"/>
          </p:cNvPicPr>
          <p:nvPr>
            <p:ph idx="1"/>
          </p:nvPr>
        </p:nvPicPr>
        <p:blipFill>
          <a:blip r:embed="rId2"/>
          <a:stretch>
            <a:fillRect/>
          </a:stretch>
        </p:blipFill>
        <p:spPr>
          <a:xfrm>
            <a:off x="1793134" y="1563004"/>
            <a:ext cx="8605731" cy="3619293"/>
          </a:xfrm>
          <a:prstGeom prst="rect">
            <a:avLst/>
          </a:prstGeom>
        </p:spPr>
      </p:pic>
      <p:sp>
        <p:nvSpPr>
          <p:cNvPr id="3" name="Rectángulo 2"/>
          <p:cNvSpPr/>
          <p:nvPr/>
        </p:nvSpPr>
        <p:spPr>
          <a:xfrm>
            <a:off x="401053" y="5350334"/>
            <a:ext cx="11421979" cy="1077218"/>
          </a:xfrm>
          <a:prstGeom prst="rect">
            <a:avLst/>
          </a:prstGeom>
          <a:solidFill>
            <a:schemeClr val="bg1"/>
          </a:solidFill>
          <a:scene3d>
            <a:camera prst="orthographicFront"/>
            <a:lightRig rig="threePt" dir="t"/>
          </a:scene3d>
          <a:sp3d>
            <a:bevelT prst="slope"/>
          </a:sp3d>
        </p:spPr>
        <p:txBody>
          <a:bodyPr wrap="square">
            <a:spAutoFit/>
          </a:bodyPr>
          <a:lstStyle/>
          <a:p>
            <a:pPr algn="ctr"/>
            <a:r>
              <a:rPr lang="es-CO" sz="3200" b="1" i="1" dirty="0" smtClean="0"/>
              <a:t>Hace que nuestra vida sea más consagrada al servicio de Dios, porque experimentamos más la gracia de Dios para con nosotros </a:t>
            </a:r>
            <a:endParaRPr lang="es-CO" sz="3200" b="1" i="1" dirty="0"/>
          </a:p>
        </p:txBody>
      </p:sp>
    </p:spTree>
    <p:extLst>
      <p:ext uri="{BB962C8B-B14F-4D97-AF65-F5344CB8AC3E}">
        <p14:creationId xmlns:p14="http://schemas.microsoft.com/office/powerpoint/2010/main" val="27354132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8561" y="486382"/>
            <a:ext cx="11381361" cy="6167337"/>
          </a:xfrm>
          <a:solidFill>
            <a:schemeClr val="bg2"/>
          </a:solidFill>
          <a:scene3d>
            <a:camera prst="orthographicFront"/>
            <a:lightRig rig="threePt" dir="t"/>
          </a:scene3d>
          <a:sp3d>
            <a:bevelT prst="slope"/>
          </a:sp3d>
        </p:spPr>
        <p:txBody>
          <a:bodyPr>
            <a:normAutofit lnSpcReduction="10000"/>
          </a:bodyPr>
          <a:lstStyle/>
          <a:p>
            <a:r>
              <a:rPr lang="es-CO" sz="3200" dirty="0"/>
              <a:t>Cristo después de resucitar, y ascender al cielo, les ordena a sus discípulos: “Id por todo el mundo y predicad el evangelio a toda criatura. El que creyere y fuere bautizado, será salvo; mas el que no creyere, será condenado”. </a:t>
            </a:r>
            <a:r>
              <a:rPr lang="es-CO" sz="3200" dirty="0">
                <a:solidFill>
                  <a:srgbClr val="FF0000"/>
                </a:solidFill>
              </a:rPr>
              <a:t>Mar.16:15,16.</a:t>
            </a:r>
          </a:p>
          <a:p>
            <a:endParaRPr lang="es-CO" sz="3200" dirty="0"/>
          </a:p>
          <a:p>
            <a:pPr algn="just"/>
            <a:r>
              <a:rPr lang="es-CO" sz="3200" dirty="0"/>
              <a:t>Y en </a:t>
            </a:r>
            <a:r>
              <a:rPr lang="es-CO" sz="3200" dirty="0">
                <a:solidFill>
                  <a:srgbClr val="FF0000"/>
                </a:solidFill>
              </a:rPr>
              <a:t>Hechos 5: 27,28</a:t>
            </a:r>
            <a:r>
              <a:rPr lang="es-CO" sz="3200" dirty="0"/>
              <a:t>, dice: “el sumo sacerdote les preguntó, diciendo: ¿No os mandamos estrictamente que no enseñaseis en ese nombre? Y ahora habéis llenado a Jerusalén de vuestra doctrina”.</a:t>
            </a:r>
          </a:p>
          <a:p>
            <a:pPr marL="0" indent="0">
              <a:buNone/>
            </a:pPr>
            <a:endParaRPr lang="es-CO" sz="3200" dirty="0" smtClean="0"/>
          </a:p>
          <a:p>
            <a:pPr marL="0" indent="0" algn="just">
              <a:buNone/>
            </a:pPr>
            <a:r>
              <a:rPr lang="es-CO" sz="3200" dirty="0" smtClean="0"/>
              <a:t>Claramente </a:t>
            </a:r>
            <a:r>
              <a:rPr lang="es-CO" sz="3200" dirty="0"/>
              <a:t>se nota aquí que Satanás </a:t>
            </a:r>
            <a:r>
              <a:rPr lang="es-CO" sz="3200" dirty="0" smtClean="0"/>
              <a:t>se </a:t>
            </a:r>
            <a:r>
              <a:rPr lang="es-CO" sz="3200" dirty="0"/>
              <a:t>estaba interponiendo entre Cristo y los apóstoles, utilizando al mismo sumo sacerdote, para que no le obedecieran a Cristo, quien les había ordenado: “Id por todo el mundo y predicad el evangelio a toda criatura”.</a:t>
            </a:r>
          </a:p>
          <a:p>
            <a:endParaRPr lang="es-CO" dirty="0"/>
          </a:p>
        </p:txBody>
      </p:sp>
    </p:spTree>
    <p:extLst>
      <p:ext uri="{BB962C8B-B14F-4D97-AF65-F5344CB8AC3E}">
        <p14:creationId xmlns:p14="http://schemas.microsoft.com/office/powerpoint/2010/main" val="1724403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5351" y="271848"/>
            <a:ext cx="11738919" cy="6450227"/>
          </a:xfrm>
          <a:solidFill>
            <a:schemeClr val="accent2">
              <a:lumMod val="20000"/>
              <a:lumOff val="80000"/>
            </a:schemeClr>
          </a:solidFill>
          <a:scene3d>
            <a:camera prst="orthographicFront"/>
            <a:lightRig rig="threePt" dir="t"/>
          </a:scene3d>
          <a:sp3d>
            <a:bevelT prst="slope"/>
          </a:sp3d>
        </p:spPr>
        <p:txBody>
          <a:bodyPr>
            <a:normAutofit fontScale="92500" lnSpcReduction="20000"/>
          </a:bodyPr>
          <a:lstStyle/>
          <a:p>
            <a:pPr marL="0" indent="0" algn="ctr">
              <a:buNone/>
            </a:pPr>
            <a:r>
              <a:rPr lang="es-CO" sz="4000" b="1" dirty="0" smtClean="0"/>
              <a:t>¿</a:t>
            </a:r>
            <a:r>
              <a:rPr lang="es-CO" sz="4000" b="1" dirty="0" smtClean="0"/>
              <a:t>Cuál fue la respuesta de los </a:t>
            </a:r>
            <a:r>
              <a:rPr lang="es-CO" sz="4000" b="1" dirty="0" smtClean="0"/>
              <a:t>apóstoles, quienes estaban “llenos del Espíritu Santo”? </a:t>
            </a:r>
            <a:r>
              <a:rPr lang="es-CO" sz="4000" b="1" dirty="0" smtClean="0">
                <a:solidFill>
                  <a:srgbClr val="FF0000"/>
                </a:solidFill>
              </a:rPr>
              <a:t>Ver Hech.4:8.</a:t>
            </a:r>
            <a:endParaRPr lang="es-CO" sz="4000" b="1" dirty="0" smtClean="0">
              <a:solidFill>
                <a:srgbClr val="FF0000"/>
              </a:solidFill>
            </a:endParaRPr>
          </a:p>
          <a:p>
            <a:pPr marL="0" indent="0" algn="ctr">
              <a:buNone/>
            </a:pPr>
            <a:endParaRPr lang="es-CO" sz="3200" dirty="0" smtClean="0"/>
          </a:p>
          <a:p>
            <a:pPr marL="0" indent="0" algn="ctr">
              <a:buNone/>
            </a:pPr>
            <a:r>
              <a:rPr lang="es-CO" sz="3200" dirty="0" smtClean="0"/>
              <a:t>“</a:t>
            </a:r>
            <a:r>
              <a:rPr lang="es-CO" sz="3200" i="1" dirty="0" smtClean="0"/>
              <a:t>Es </a:t>
            </a:r>
            <a:r>
              <a:rPr lang="es-CO" sz="3200" i="1" dirty="0"/>
              <a:t>necesario obedecer a Dios antes que a los </a:t>
            </a:r>
            <a:r>
              <a:rPr lang="es-CO" sz="3200" i="1" dirty="0" smtClean="0"/>
              <a:t>hombres</a:t>
            </a:r>
            <a:r>
              <a:rPr lang="es-CO" sz="3200" dirty="0" smtClean="0"/>
              <a:t>”. </a:t>
            </a:r>
            <a:r>
              <a:rPr lang="es-CO" sz="3200" dirty="0" smtClean="0">
                <a:solidFill>
                  <a:srgbClr val="FF0000"/>
                </a:solidFill>
              </a:rPr>
              <a:t>Hech.5:29.</a:t>
            </a:r>
          </a:p>
          <a:p>
            <a:pPr marL="0" indent="0" algn="ctr">
              <a:buNone/>
            </a:pPr>
            <a:r>
              <a:rPr lang="es-CO" sz="3200" dirty="0" smtClean="0"/>
              <a:t>Y fue tanta su obediencia a la orden de Cristo, que </a:t>
            </a:r>
            <a:r>
              <a:rPr lang="es-CO" sz="3200" dirty="0" smtClean="0">
                <a:solidFill>
                  <a:srgbClr val="FF0000"/>
                </a:solidFill>
              </a:rPr>
              <a:t>Hechos 5: 40-42,</a:t>
            </a:r>
            <a:r>
              <a:rPr lang="es-CO" sz="3200" dirty="0" smtClean="0"/>
              <a:t> dice: “Y </a:t>
            </a:r>
            <a:r>
              <a:rPr lang="es-CO" sz="3200" i="1" dirty="0" smtClean="0"/>
              <a:t>llamando </a:t>
            </a:r>
            <a:r>
              <a:rPr lang="es-CO" sz="3200" i="1" dirty="0"/>
              <a:t>a los apóstoles, después de </a:t>
            </a:r>
            <a:r>
              <a:rPr lang="es-CO" sz="3200" i="1" u="sng" dirty="0"/>
              <a:t>azotarlos</a:t>
            </a:r>
            <a:r>
              <a:rPr lang="es-CO" sz="3200" i="1" dirty="0"/>
              <a:t>, </a:t>
            </a:r>
            <a:r>
              <a:rPr lang="es-CO" sz="3200" i="1" u="sng" dirty="0"/>
              <a:t>les intimaron que no hablasen en el nombre de Jesús</a:t>
            </a:r>
            <a:r>
              <a:rPr lang="es-CO" sz="3200" i="1" dirty="0"/>
              <a:t>, y los pusieron en libertad. </a:t>
            </a:r>
            <a:r>
              <a:rPr lang="es-CO" sz="3200" i="1" dirty="0" smtClean="0"/>
              <a:t>Y </a:t>
            </a:r>
            <a:r>
              <a:rPr lang="es-CO" sz="3200" i="1" dirty="0"/>
              <a:t>ellos salieron de la presencia del concilio, </a:t>
            </a:r>
            <a:r>
              <a:rPr lang="es-CO" sz="3200" i="1" u="sng" dirty="0"/>
              <a:t>gozosos de haber sido tenidos por dignos de padecer afrenta por causa del Nombre</a:t>
            </a:r>
            <a:r>
              <a:rPr lang="es-CO" sz="3200" i="1" dirty="0"/>
              <a:t>. </a:t>
            </a:r>
            <a:r>
              <a:rPr lang="es-CO" sz="3200" i="1" u="sng" dirty="0" smtClean="0"/>
              <a:t>Y </a:t>
            </a:r>
            <a:r>
              <a:rPr lang="es-CO" sz="3200" i="1" u="sng" dirty="0"/>
              <a:t>todos los días, en el templo y por las casas</a:t>
            </a:r>
            <a:r>
              <a:rPr lang="es-CO" sz="3200" i="1" dirty="0"/>
              <a:t>, no </a:t>
            </a:r>
            <a:r>
              <a:rPr lang="es-CO" sz="3200" i="1" u="sng" dirty="0"/>
              <a:t>cesaban de enseñar y predicar a </a:t>
            </a:r>
            <a:r>
              <a:rPr lang="es-CO" sz="3200" i="1" u="sng" dirty="0" smtClean="0"/>
              <a:t>Jesucristo</a:t>
            </a:r>
            <a:r>
              <a:rPr lang="es-CO" sz="3200" dirty="0" smtClean="0"/>
              <a:t>”. </a:t>
            </a:r>
          </a:p>
          <a:p>
            <a:pPr marL="0" indent="0" algn="ctr">
              <a:buNone/>
            </a:pPr>
            <a:endParaRPr lang="es-CO" sz="3600" b="1" dirty="0" smtClean="0"/>
          </a:p>
          <a:p>
            <a:pPr marL="0" indent="0" algn="ctr">
              <a:buNone/>
            </a:pPr>
            <a:r>
              <a:rPr lang="es-CO" sz="3600" b="1" dirty="0" smtClean="0"/>
              <a:t>La Biblia nos dice que, </a:t>
            </a:r>
            <a:r>
              <a:rPr lang="es-CO" sz="3600" b="1" dirty="0"/>
              <a:t>a</a:t>
            </a:r>
            <a:r>
              <a:rPr lang="es-CO" sz="3600" b="1" dirty="0" smtClean="0"/>
              <a:t> </a:t>
            </a:r>
            <a:r>
              <a:rPr lang="es-CO" sz="3600" b="1" dirty="0" smtClean="0"/>
              <a:t>pesar de </a:t>
            </a:r>
            <a:r>
              <a:rPr lang="es-CO" sz="3600" b="1" dirty="0" smtClean="0"/>
              <a:t>prohibiciones predicar, recibir azotes </a:t>
            </a:r>
            <a:r>
              <a:rPr lang="es-CO" sz="3600" b="1" dirty="0" smtClean="0"/>
              <a:t>y cárceles, continuaron predicando hasta la muerte.</a:t>
            </a:r>
          </a:p>
          <a:p>
            <a:pPr marL="0" indent="0" algn="ctr">
              <a:buNone/>
            </a:pPr>
            <a:r>
              <a:rPr lang="es-CO" sz="3600" b="1" dirty="0" smtClean="0"/>
              <a:t>¡</a:t>
            </a:r>
            <a:r>
              <a:rPr lang="es-CO" sz="4000" b="1" dirty="0"/>
              <a:t>Q</a:t>
            </a:r>
            <a:r>
              <a:rPr lang="es-CO" sz="4000" b="1" dirty="0" smtClean="0"/>
              <a:t>ue ejemplo para </a:t>
            </a:r>
            <a:r>
              <a:rPr lang="es-CO" sz="4000" b="1" dirty="0" smtClean="0"/>
              <a:t>ti y yo hoy, si queremos formar parte del </a:t>
            </a:r>
            <a:r>
              <a:rPr lang="es-CO" sz="4000" b="1" dirty="0" smtClean="0"/>
              <a:t>remanente de hoy!</a:t>
            </a:r>
          </a:p>
        </p:txBody>
      </p:sp>
    </p:spTree>
    <p:extLst>
      <p:ext uri="{BB962C8B-B14F-4D97-AF65-F5344CB8AC3E}">
        <p14:creationId xmlns:p14="http://schemas.microsoft.com/office/powerpoint/2010/main" val="32436318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bg1"/>
          </a:solidFill>
          <a:scene3d>
            <a:camera prst="orthographicFront"/>
            <a:lightRig rig="threePt" dir="t"/>
          </a:scene3d>
          <a:sp3d>
            <a:bevelT prst="slope"/>
          </a:sp3d>
        </p:spPr>
        <p:txBody>
          <a:bodyPr/>
          <a:lstStyle/>
          <a:p>
            <a:pPr algn="ctr"/>
            <a:r>
              <a:rPr lang="es-CO" dirty="0" smtClean="0"/>
              <a:t>Por cada prueba que pasaban, su fe se fortalecía para soportar otra prueba.</a:t>
            </a:r>
            <a:endParaRPr lang="es-CO" dirty="0"/>
          </a:p>
        </p:txBody>
      </p:sp>
      <p:sp>
        <p:nvSpPr>
          <p:cNvPr id="3" name="Marcador de contenido 2"/>
          <p:cNvSpPr>
            <a:spLocks noGrp="1"/>
          </p:cNvSpPr>
          <p:nvPr>
            <p:ph idx="1"/>
          </p:nvPr>
        </p:nvSpPr>
        <p:spPr>
          <a:xfrm>
            <a:off x="838200" y="5263977"/>
            <a:ext cx="10515600" cy="1335606"/>
          </a:xfrm>
          <a:solidFill>
            <a:schemeClr val="bg1"/>
          </a:solidFill>
          <a:scene3d>
            <a:camera prst="orthographicFront"/>
            <a:lightRig rig="threePt" dir="t"/>
          </a:scene3d>
          <a:sp3d>
            <a:bevelT prst="angle"/>
          </a:sp3d>
        </p:spPr>
        <p:txBody>
          <a:bodyPr>
            <a:normAutofit lnSpcReduction="10000"/>
          </a:bodyPr>
          <a:lstStyle/>
          <a:p>
            <a:pPr marL="0" indent="0" algn="ctr">
              <a:buNone/>
            </a:pPr>
            <a:r>
              <a:rPr lang="es-CO" sz="3200" b="1" i="1" dirty="0" smtClean="0"/>
              <a:t>Así su carácter iba siendo transformado </a:t>
            </a:r>
            <a:r>
              <a:rPr lang="es-CO" sz="3200" b="1" i="1" dirty="0" smtClean="0"/>
              <a:t>paso a paso, para </a:t>
            </a:r>
            <a:r>
              <a:rPr lang="es-CO" sz="3200" b="1" i="1" dirty="0" smtClean="0"/>
              <a:t>ser semejante al carácter de Cristo, y finalmente estar preparados para heredar el reino de los cielos.</a:t>
            </a:r>
            <a:endParaRPr lang="es-CO" sz="3200" b="1" i="1" dirty="0"/>
          </a:p>
        </p:txBody>
      </p:sp>
      <p:pic>
        <p:nvPicPr>
          <p:cNvPr id="4" name="Imagen 3"/>
          <p:cNvPicPr>
            <a:picLocks noChangeAspect="1"/>
          </p:cNvPicPr>
          <p:nvPr/>
        </p:nvPicPr>
        <p:blipFill>
          <a:blip r:embed="rId2"/>
          <a:stretch>
            <a:fillRect/>
          </a:stretch>
        </p:blipFill>
        <p:spPr>
          <a:xfrm>
            <a:off x="368968" y="1999736"/>
            <a:ext cx="3226848" cy="3029464"/>
          </a:xfrm>
          <a:prstGeom prst="rect">
            <a:avLst/>
          </a:prstGeom>
        </p:spPr>
      </p:pic>
      <p:pic>
        <p:nvPicPr>
          <p:cNvPr id="5" name="Imagen 4"/>
          <p:cNvPicPr>
            <a:picLocks noChangeAspect="1"/>
          </p:cNvPicPr>
          <p:nvPr/>
        </p:nvPicPr>
        <p:blipFill>
          <a:blip r:embed="rId3"/>
          <a:stretch>
            <a:fillRect/>
          </a:stretch>
        </p:blipFill>
        <p:spPr>
          <a:xfrm>
            <a:off x="3905893" y="1999736"/>
            <a:ext cx="4027145" cy="3029464"/>
          </a:xfrm>
          <a:prstGeom prst="rect">
            <a:avLst/>
          </a:prstGeom>
        </p:spPr>
      </p:pic>
      <p:pic>
        <p:nvPicPr>
          <p:cNvPr id="6" name="Imagen 5"/>
          <p:cNvPicPr>
            <a:picLocks noChangeAspect="1"/>
          </p:cNvPicPr>
          <p:nvPr/>
        </p:nvPicPr>
        <p:blipFill>
          <a:blip r:embed="rId4"/>
          <a:stretch>
            <a:fillRect/>
          </a:stretch>
        </p:blipFill>
        <p:spPr>
          <a:xfrm>
            <a:off x="8243114" y="1999736"/>
            <a:ext cx="3547833" cy="3029464"/>
          </a:xfrm>
          <a:prstGeom prst="rect">
            <a:avLst/>
          </a:prstGeom>
        </p:spPr>
      </p:pic>
      <p:sp>
        <p:nvSpPr>
          <p:cNvPr id="7" name="Rectángulo 6"/>
          <p:cNvSpPr/>
          <p:nvPr/>
        </p:nvSpPr>
        <p:spPr>
          <a:xfrm>
            <a:off x="8243114" y="1999736"/>
            <a:ext cx="1735075" cy="3046988"/>
          </a:xfrm>
          <a:prstGeom prst="rect">
            <a:avLst/>
          </a:prstGeom>
        </p:spPr>
        <p:txBody>
          <a:bodyPr wrap="square">
            <a:spAutoFit/>
          </a:bodyPr>
          <a:lstStyle/>
          <a:p>
            <a:pPr algn="ctr"/>
            <a:r>
              <a:rPr lang="es-CO" sz="2400" b="1" i="1" dirty="0" smtClean="0">
                <a:solidFill>
                  <a:schemeClr val="bg1"/>
                </a:solidFill>
              </a:rPr>
              <a:t>Pablo permaneció 2 años en la cárcel, y no se desanimó</a:t>
            </a:r>
          </a:p>
          <a:p>
            <a:pPr algn="ctr"/>
            <a:r>
              <a:rPr lang="es-CO" sz="2400" b="1" i="1" dirty="0" smtClean="0">
                <a:solidFill>
                  <a:schemeClr val="accent4">
                    <a:lumMod val="60000"/>
                    <a:lumOff val="40000"/>
                  </a:schemeClr>
                </a:solidFill>
              </a:rPr>
              <a:t>Ver 2 Tim.4:8.</a:t>
            </a:r>
            <a:endParaRPr lang="es-CO" sz="2400" b="1" i="1" dirty="0">
              <a:solidFill>
                <a:schemeClr val="accent4">
                  <a:lumMod val="60000"/>
                  <a:lumOff val="40000"/>
                </a:schemeClr>
              </a:solidFill>
            </a:endParaRPr>
          </a:p>
        </p:txBody>
      </p:sp>
    </p:spTree>
    <p:extLst>
      <p:ext uri="{BB962C8B-B14F-4D97-AF65-F5344CB8AC3E}">
        <p14:creationId xmlns:p14="http://schemas.microsoft.com/office/powerpoint/2010/main" val="21912118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259492"/>
            <a:ext cx="12192000" cy="6301946"/>
          </a:xfrm>
          <a:solidFill>
            <a:schemeClr val="accent2">
              <a:lumMod val="20000"/>
              <a:lumOff val="80000"/>
            </a:schemeClr>
          </a:solidFill>
          <a:scene3d>
            <a:camera prst="orthographicFront"/>
            <a:lightRig rig="threePt" dir="t"/>
          </a:scene3d>
          <a:sp3d>
            <a:bevelT prst="angle"/>
          </a:sp3d>
        </p:spPr>
        <p:txBody>
          <a:bodyPr>
            <a:noAutofit/>
          </a:bodyPr>
          <a:lstStyle/>
          <a:p>
            <a:pPr marL="0" indent="0" algn="ctr">
              <a:buNone/>
            </a:pPr>
            <a:r>
              <a:rPr lang="es-CO" sz="3200" b="1" dirty="0" smtClean="0"/>
              <a:t>Miremos el paralelo entre lo sucedido con los apóstoles, poco después de que Cristo había ascendido al cielo, y lo que se hace hoy con los que predican el mensaje de los 6000 años de pecado, poco antes del regreso de Cristo. </a:t>
            </a:r>
          </a:p>
          <a:p>
            <a:pPr marL="0" indent="0" algn="ctr">
              <a:buNone/>
            </a:pPr>
            <a:endParaRPr lang="es-CO" sz="3200" dirty="0"/>
          </a:p>
          <a:p>
            <a:pPr marL="0" indent="0" algn="ctr">
              <a:buNone/>
            </a:pPr>
            <a:r>
              <a:rPr lang="es-CO" sz="3200" dirty="0" smtClean="0"/>
              <a:t>Cristo dijo</a:t>
            </a:r>
            <a:r>
              <a:rPr lang="es-CO" sz="3200" dirty="0"/>
              <a:t>: </a:t>
            </a:r>
            <a:r>
              <a:rPr lang="es-CO" sz="3200" dirty="0" smtClean="0"/>
              <a:t>“</a:t>
            </a:r>
            <a:r>
              <a:rPr lang="es-CO" sz="3200" i="1" dirty="0" smtClean="0"/>
              <a:t>Aún </a:t>
            </a:r>
            <a:r>
              <a:rPr lang="es-CO" sz="3200" i="1" dirty="0"/>
              <a:t>tengo muchas cosas que deciros, pero ahora no las podéis sobrellevar. </a:t>
            </a:r>
            <a:r>
              <a:rPr lang="es-CO" sz="3200" i="1" dirty="0" smtClean="0"/>
              <a:t>Pero </a:t>
            </a:r>
            <a:r>
              <a:rPr lang="es-CO" sz="3200" i="1" dirty="0"/>
              <a:t>cuando venga el Espíritu de verdad, él os guiará a toda la verdad; porque no hablará por su propia cuenta, sino que hablará todo lo que </a:t>
            </a:r>
            <a:r>
              <a:rPr lang="es-CO" sz="3200" i="1" u="sng" dirty="0"/>
              <a:t>oyere</a:t>
            </a:r>
            <a:r>
              <a:rPr lang="es-CO" sz="3200" i="1" dirty="0"/>
              <a:t>, y </a:t>
            </a:r>
            <a:r>
              <a:rPr lang="es-CO" sz="3200" i="1" u="sng" dirty="0"/>
              <a:t>os hará saber las cosas que habrán de venir</a:t>
            </a:r>
            <a:r>
              <a:rPr lang="es-CO" sz="3200" i="1" dirty="0"/>
              <a:t>. </a:t>
            </a:r>
            <a:r>
              <a:rPr lang="es-CO" sz="3200" i="1" dirty="0" smtClean="0"/>
              <a:t>El </a:t>
            </a:r>
            <a:r>
              <a:rPr lang="es-CO" sz="3200" i="1" dirty="0"/>
              <a:t>me glorificará; porque tomará de lo mío, y os lo hará </a:t>
            </a:r>
            <a:r>
              <a:rPr lang="es-CO" sz="3200" i="1" dirty="0" smtClean="0"/>
              <a:t>saber”</a:t>
            </a:r>
            <a:r>
              <a:rPr lang="es-CO" sz="3200" dirty="0" smtClean="0"/>
              <a:t>. </a:t>
            </a:r>
            <a:r>
              <a:rPr lang="es-CO" sz="3200" dirty="0" smtClean="0">
                <a:solidFill>
                  <a:srgbClr val="FF0000"/>
                </a:solidFill>
              </a:rPr>
              <a:t>Juan 16:12-14.</a:t>
            </a:r>
          </a:p>
          <a:p>
            <a:pPr marL="0" indent="0" algn="ctr">
              <a:buNone/>
            </a:pPr>
            <a:r>
              <a:rPr lang="es-CO" sz="3200" dirty="0" smtClean="0"/>
              <a:t>Y 753 años a. C, el profeta Amos, había dicho</a:t>
            </a:r>
            <a:r>
              <a:rPr lang="es-CO" sz="3200" dirty="0"/>
              <a:t>:  </a:t>
            </a:r>
            <a:r>
              <a:rPr lang="es-CO" sz="3200" i="1" dirty="0" smtClean="0"/>
              <a:t>“Así</a:t>
            </a:r>
            <a:r>
              <a:rPr lang="es-CO" sz="3200" i="1" dirty="0"/>
              <a:t>, nada hará el Señor Jehovah sin revelar su secreto a sus siervos los </a:t>
            </a:r>
            <a:r>
              <a:rPr lang="es-CO" sz="3200" i="1" dirty="0" smtClean="0"/>
              <a:t>profetas</a:t>
            </a:r>
            <a:r>
              <a:rPr lang="es-CO" sz="3200" dirty="0" smtClean="0">
                <a:solidFill>
                  <a:srgbClr val="FF0000"/>
                </a:solidFill>
              </a:rPr>
              <a:t>”. Amos.3:7).  </a:t>
            </a:r>
          </a:p>
        </p:txBody>
      </p:sp>
    </p:spTree>
    <p:extLst>
      <p:ext uri="{BB962C8B-B14F-4D97-AF65-F5344CB8AC3E}">
        <p14:creationId xmlns:p14="http://schemas.microsoft.com/office/powerpoint/2010/main" val="38423258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2919" y="389106"/>
            <a:ext cx="11595370" cy="6236283"/>
          </a:xfrm>
          <a:solidFill>
            <a:schemeClr val="bg1"/>
          </a:solidFill>
          <a:scene3d>
            <a:camera prst="orthographicFront"/>
            <a:lightRig rig="threePt" dir="t"/>
          </a:scene3d>
          <a:sp3d>
            <a:bevelT prst="angle"/>
          </a:sp3d>
        </p:spPr>
        <p:txBody>
          <a:bodyPr>
            <a:normAutofit fontScale="92500"/>
          </a:bodyPr>
          <a:lstStyle/>
          <a:p>
            <a:pPr algn="just"/>
            <a:r>
              <a:rPr lang="es-CO" sz="3200" dirty="0"/>
              <a:t>Conforme a esta promesa, </a:t>
            </a:r>
            <a:r>
              <a:rPr lang="es-CO" sz="3200" dirty="0">
                <a:solidFill>
                  <a:srgbClr val="FF0000"/>
                </a:solidFill>
              </a:rPr>
              <a:t>La Historia de la Redención, escrita por la profeta de Dios, en la página 9.p2 </a:t>
            </a:r>
            <a:r>
              <a:rPr lang="es-CO" sz="3200" dirty="0"/>
              <a:t>dice: “En esa ocaasoón-14 de Marzo de 1858- la Hna. White recibió una visión –de dos horas- acerca de </a:t>
            </a:r>
            <a:r>
              <a:rPr lang="es-CO" sz="3200" dirty="0" smtClean="0"/>
              <a:t>MUCHAS COSAS DE IMPORTANCIA PARA LA IGLESIA REMANENTE,… </a:t>
            </a:r>
            <a:r>
              <a:rPr lang="es-CO" sz="3200" dirty="0"/>
              <a:t>con respecto al Gran Conflicto de los Siglos entre cristo y Satanás, se repitieron, y se me dijo que debía escribirlos</a:t>
            </a:r>
            <a:r>
              <a:rPr lang="es-CO" sz="3200" dirty="0" smtClean="0"/>
              <a:t>”. Ella había recibido la misma visión 10 años antes, pero ahora se le ordenó que los escribiera. </a:t>
            </a:r>
            <a:endParaRPr lang="es-CO" sz="3200" dirty="0"/>
          </a:p>
          <a:p>
            <a:pPr algn="just"/>
            <a:r>
              <a:rPr lang="es-CO" sz="3200" dirty="0" smtClean="0"/>
              <a:t>En el </a:t>
            </a:r>
            <a:r>
              <a:rPr lang="es-CO" sz="3200" dirty="0" smtClean="0">
                <a:solidFill>
                  <a:srgbClr val="FF0000"/>
                </a:solidFill>
              </a:rPr>
              <a:t>Conflicto </a:t>
            </a:r>
            <a:r>
              <a:rPr lang="es-CO" sz="3200" dirty="0">
                <a:solidFill>
                  <a:srgbClr val="FF0000"/>
                </a:solidFill>
              </a:rPr>
              <a:t>de los Siglos </a:t>
            </a:r>
            <a:r>
              <a:rPr lang="es-CO" sz="3200" dirty="0" smtClean="0">
                <a:solidFill>
                  <a:srgbClr val="FF0000"/>
                </a:solidFill>
              </a:rPr>
              <a:t>p.13,1</a:t>
            </a:r>
            <a:r>
              <a:rPr lang="es-CO" sz="3200" dirty="0"/>
              <a:t>.</a:t>
            </a:r>
            <a:r>
              <a:rPr lang="es-CO" sz="3200" dirty="0" smtClean="0"/>
              <a:t> La mensajera de Dios, dice: “</a:t>
            </a:r>
            <a:r>
              <a:rPr lang="es-CO" sz="3200" i="1" dirty="0" smtClean="0"/>
              <a:t>Mediante </a:t>
            </a:r>
            <a:r>
              <a:rPr lang="es-CO" sz="3200" i="1" dirty="0"/>
              <a:t>la iluminación del Espíritu Santo, las escenas de la lucha secular entre el bien y el mal fueron </a:t>
            </a:r>
            <a:r>
              <a:rPr lang="es-CO" sz="3200" i="1" dirty="0" smtClean="0"/>
              <a:t>reveladas </a:t>
            </a:r>
            <a:r>
              <a:rPr lang="es-CO" sz="3200" i="1" dirty="0"/>
              <a:t>a quien escribe estas páginas</a:t>
            </a:r>
            <a:r>
              <a:rPr lang="es-CO" sz="3200" dirty="0"/>
              <a:t>”</a:t>
            </a:r>
          </a:p>
          <a:p>
            <a:pPr marL="0" indent="0">
              <a:buNone/>
            </a:pPr>
            <a:endParaRPr lang="es-CO" sz="3200" dirty="0" smtClean="0"/>
          </a:p>
          <a:p>
            <a:pPr marL="0" indent="0">
              <a:buNone/>
            </a:pPr>
            <a:r>
              <a:rPr lang="es-CO" sz="3200" dirty="0" smtClean="0"/>
              <a:t>Y es así como ella dice: “Aquí </a:t>
            </a:r>
            <a:r>
              <a:rPr lang="es-CO" sz="3200" dirty="0"/>
              <a:t>están mis escritos; cuando me vaya ellos testificarán por mí” </a:t>
            </a:r>
            <a:r>
              <a:rPr lang="es-CO" sz="3200" dirty="0">
                <a:solidFill>
                  <a:srgbClr val="FF0000"/>
                </a:solidFill>
              </a:rPr>
              <a:t>(Carta de WCW, 9 de julio, 1922 [MR, p. 93]). </a:t>
            </a:r>
          </a:p>
          <a:p>
            <a:endParaRPr lang="es-CO" dirty="0"/>
          </a:p>
        </p:txBody>
      </p:sp>
    </p:spTree>
    <p:extLst>
      <p:ext uri="{BB962C8B-B14F-4D97-AF65-F5344CB8AC3E}">
        <p14:creationId xmlns:p14="http://schemas.microsoft.com/office/powerpoint/2010/main" val="39293611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96562" y="175098"/>
            <a:ext cx="11565924" cy="6435767"/>
          </a:xfrm>
          <a:solidFill>
            <a:schemeClr val="accent2">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dirty="0">
                <a:solidFill>
                  <a:srgbClr val="FF0000"/>
                </a:solidFill>
              </a:rPr>
              <a:t>Conflicto de los Siglos </a:t>
            </a:r>
            <a:r>
              <a:rPr lang="es-CO" dirty="0" smtClean="0"/>
              <a:t>escrito por ella en </a:t>
            </a:r>
            <a:r>
              <a:rPr lang="es-CO" u="sng" dirty="0" smtClean="0"/>
              <a:t>septiembre </a:t>
            </a:r>
            <a:r>
              <a:rPr lang="es-CO" u="sng" dirty="0"/>
              <a:t>de 1858</a:t>
            </a:r>
            <a:r>
              <a:rPr lang="es-CO" dirty="0"/>
              <a:t> </a:t>
            </a:r>
            <a:r>
              <a:rPr lang="es-CO" dirty="0" smtClean="0"/>
              <a:t>la </a:t>
            </a:r>
            <a:r>
              <a:rPr lang="es-CO" dirty="0" smtClean="0">
                <a:solidFill>
                  <a:srgbClr val="FF0000"/>
                </a:solidFill>
              </a:rPr>
              <a:t>Página 572.1</a:t>
            </a:r>
            <a:r>
              <a:rPr lang="es-CO" dirty="0" smtClean="0"/>
              <a:t>, dice: “</a:t>
            </a:r>
            <a:r>
              <a:rPr lang="es-CO" i="1" dirty="0"/>
              <a:t>La gran controversia entre Cristo y Satanás, sostenida desde hace cerca de SEIS MIL AÑOS, está por </a:t>
            </a:r>
            <a:r>
              <a:rPr lang="es-CO" i="1" dirty="0" smtClean="0"/>
              <a:t>TERMINAR</a:t>
            </a:r>
            <a:r>
              <a:rPr lang="es-CO" dirty="0" smtClean="0"/>
              <a:t>”</a:t>
            </a:r>
            <a:endParaRPr lang="es-CO" dirty="0"/>
          </a:p>
          <a:p>
            <a:pPr marL="0" indent="0" algn="ctr">
              <a:buNone/>
            </a:pPr>
            <a:r>
              <a:rPr lang="es-CO" dirty="0" smtClean="0"/>
              <a:t>Y  en </a:t>
            </a:r>
            <a:r>
              <a:rPr lang="es-CO" dirty="0" smtClean="0">
                <a:solidFill>
                  <a:srgbClr val="FF0000"/>
                </a:solidFill>
              </a:rPr>
              <a:t>2 Crónicas 20:20</a:t>
            </a:r>
            <a:r>
              <a:rPr lang="es-CO" dirty="0" smtClean="0"/>
              <a:t>, dice Dios: “</a:t>
            </a:r>
            <a:r>
              <a:rPr lang="es-CO" i="1" dirty="0"/>
              <a:t>Creed al SEÑOR vuestro Dios, y seréis seguros; creed a sus profetas, y seréis prosperados</a:t>
            </a:r>
            <a:r>
              <a:rPr lang="es-CO" dirty="0"/>
              <a:t>”.</a:t>
            </a:r>
          </a:p>
          <a:p>
            <a:pPr marL="0" indent="0">
              <a:buNone/>
            </a:pPr>
            <a:endParaRPr lang="es-CO" dirty="0" smtClean="0"/>
          </a:p>
          <a:p>
            <a:pPr marL="0" indent="0" algn="ctr">
              <a:buNone/>
            </a:pPr>
            <a:r>
              <a:rPr lang="es-CO" dirty="0" smtClean="0"/>
              <a:t>Por tanto, es bien claro que lo registrado en la Historia de la Redención, el Conflicto de los Siglos, y otros Libros del Espíritu De Profecía, es una evidencia de que el mensaje dado por Dios a través del Espíritu Santo, </a:t>
            </a:r>
            <a:r>
              <a:rPr lang="es-CO" dirty="0"/>
              <a:t>a Elena G. de </a:t>
            </a:r>
            <a:r>
              <a:rPr lang="es-CO" dirty="0" smtClean="0"/>
              <a:t>White, para “la iglesia Remanente”, concerniente al “Conflicto de los Siglos, el cual se refiere específicamente a los 6000 años de pecado, y que “está por terminar”, es una realidad.</a:t>
            </a:r>
          </a:p>
          <a:p>
            <a:pPr marL="0" indent="0" algn="ctr">
              <a:buNone/>
            </a:pPr>
            <a:r>
              <a:rPr lang="es-CO" dirty="0" smtClean="0"/>
              <a:t>Como lo leíamos anteriormente, todo esto es el cumplimiento de la promesa del Señor, en </a:t>
            </a:r>
            <a:r>
              <a:rPr lang="es-CO" dirty="0" smtClean="0">
                <a:solidFill>
                  <a:srgbClr val="FF0000"/>
                </a:solidFill>
              </a:rPr>
              <a:t>Amos 3:7 y Juan 16:12-14</a:t>
            </a:r>
            <a:r>
              <a:rPr lang="es-CO" dirty="0" smtClean="0"/>
              <a:t>, y además de eso Dios dice en el </a:t>
            </a:r>
            <a:r>
              <a:rPr lang="es-CO" dirty="0" smtClean="0">
                <a:solidFill>
                  <a:srgbClr val="FF0000"/>
                </a:solidFill>
              </a:rPr>
              <a:t>Salmo 25.14</a:t>
            </a:r>
            <a:r>
              <a:rPr lang="es-CO" dirty="0"/>
              <a:t>: </a:t>
            </a:r>
            <a:r>
              <a:rPr lang="es-CO" dirty="0" smtClean="0"/>
              <a:t>“</a:t>
            </a:r>
            <a:r>
              <a:rPr lang="es-CO" i="1" dirty="0" smtClean="0"/>
              <a:t>La </a:t>
            </a:r>
            <a:r>
              <a:rPr lang="es-CO" i="1" dirty="0"/>
              <a:t>comunión íntima de Jehová es con los que le temen, Y a ellos hará conocer su </a:t>
            </a:r>
            <a:r>
              <a:rPr lang="es-CO" i="1" dirty="0" smtClean="0"/>
              <a:t>pacto</a:t>
            </a:r>
            <a:r>
              <a:rPr lang="es-CO" dirty="0" smtClean="0"/>
              <a:t>”. </a:t>
            </a:r>
          </a:p>
          <a:p>
            <a:pPr marL="0" indent="0" algn="ctr">
              <a:buNone/>
            </a:pPr>
            <a:endParaRPr lang="es-CO" dirty="0" smtClean="0"/>
          </a:p>
        </p:txBody>
      </p:sp>
    </p:spTree>
    <p:extLst>
      <p:ext uri="{BB962C8B-B14F-4D97-AF65-F5344CB8AC3E}">
        <p14:creationId xmlns:p14="http://schemas.microsoft.com/office/powerpoint/2010/main" val="18152143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45152" y="206748"/>
            <a:ext cx="11214288" cy="648468"/>
          </a:xfrm>
        </p:spPr>
        <p:txBody>
          <a:bodyPr>
            <a:normAutofit fontScale="90000"/>
          </a:bodyPr>
          <a:lstStyle/>
          <a:p>
            <a:r>
              <a:rPr lang="es-CO" sz="4400" b="1" dirty="0" smtClean="0"/>
              <a:t>Profecía de los 6000 años de pecado: </a:t>
            </a:r>
            <a:endParaRPr lang="es-CO" sz="3100" dirty="0"/>
          </a:p>
        </p:txBody>
      </p:sp>
      <p:sp>
        <p:nvSpPr>
          <p:cNvPr id="3" name="Marcador de contenido 2"/>
          <p:cNvSpPr>
            <a:spLocks noGrp="1"/>
          </p:cNvSpPr>
          <p:nvPr>
            <p:ph type="subTitle" idx="1"/>
          </p:nvPr>
        </p:nvSpPr>
        <p:spPr>
          <a:xfrm>
            <a:off x="135440" y="2930732"/>
            <a:ext cx="5646314" cy="3508653"/>
          </a:xfrm>
          <a:solidFill>
            <a:schemeClr val="accent1">
              <a:lumMod val="20000"/>
              <a:lumOff val="80000"/>
            </a:schemeClr>
          </a:solidFill>
        </p:spPr>
        <p:txBody>
          <a:bodyPr>
            <a:noAutofit/>
          </a:bodyPr>
          <a:lstStyle/>
          <a:p>
            <a:r>
              <a:rPr lang="es-CO" dirty="0" smtClean="0">
                <a:solidFill>
                  <a:srgbClr val="FF0000"/>
                </a:solidFill>
              </a:rPr>
              <a:t>Conflicto de los Siglos 375, 3</a:t>
            </a:r>
            <a:r>
              <a:rPr lang="es-CO" dirty="0" smtClean="0"/>
              <a:t>. “Con el gran sacrificio ofrecido en el Calvario, terminó aquel sistema de ofrendas que durante </a:t>
            </a:r>
            <a:r>
              <a:rPr lang="es-CO" b="1" u="sng" dirty="0" smtClean="0"/>
              <a:t>CUATRO MIL AÑOS</a:t>
            </a:r>
            <a:r>
              <a:rPr lang="es-CO" u="sng" dirty="0" smtClean="0"/>
              <a:t> </a:t>
            </a:r>
            <a:r>
              <a:rPr lang="es-CO" dirty="0" smtClean="0"/>
              <a:t>había prefigurado al Cordero de Dios. El tipo se encontró con el anti tipo, y todos los sacrificios y oblaciones del sistema ceremonial debían cesar”. Aquí encontramos que, El punto de partida de los 6000 años, le fue revelado por el mismo Dios a EGW. Y comenzó en el Edén. </a:t>
            </a:r>
            <a:endParaRPr lang="es-CO" dirty="0"/>
          </a:p>
        </p:txBody>
      </p:sp>
      <p:pic>
        <p:nvPicPr>
          <p:cNvPr id="4" name="Imagen 3"/>
          <p:cNvPicPr>
            <a:picLocks noChangeAspect="1"/>
          </p:cNvPicPr>
          <p:nvPr/>
        </p:nvPicPr>
        <p:blipFill>
          <a:blip r:embed="rId3"/>
          <a:stretch>
            <a:fillRect/>
          </a:stretch>
        </p:blipFill>
        <p:spPr>
          <a:xfrm>
            <a:off x="271426" y="1053331"/>
            <a:ext cx="2171700" cy="1668199"/>
          </a:xfrm>
          <a:prstGeom prst="rect">
            <a:avLst/>
          </a:prstGeom>
        </p:spPr>
      </p:pic>
      <p:pic>
        <p:nvPicPr>
          <p:cNvPr id="5" name="Imagen 4"/>
          <p:cNvPicPr>
            <a:picLocks noChangeAspect="1"/>
          </p:cNvPicPr>
          <p:nvPr/>
        </p:nvPicPr>
        <p:blipFill>
          <a:blip r:embed="rId4"/>
          <a:stretch>
            <a:fillRect/>
          </a:stretch>
        </p:blipFill>
        <p:spPr>
          <a:xfrm>
            <a:off x="5154705" y="1064418"/>
            <a:ext cx="1488141" cy="1657112"/>
          </a:xfrm>
          <a:prstGeom prst="rect">
            <a:avLst/>
          </a:prstGeom>
        </p:spPr>
      </p:pic>
      <p:sp>
        <p:nvSpPr>
          <p:cNvPr id="6" name="Rectángulo 5"/>
          <p:cNvSpPr/>
          <p:nvPr/>
        </p:nvSpPr>
        <p:spPr>
          <a:xfrm>
            <a:off x="2572290" y="2223928"/>
            <a:ext cx="2553904"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smtClean="0">
                <a:ln>
                  <a:noFill/>
                </a:ln>
                <a:solidFill>
                  <a:prstClr val="black"/>
                </a:solidFill>
                <a:effectLst/>
                <a:uLnTx/>
                <a:uFillTx/>
                <a:latin typeface="Calibri" panose="020F0502020204030204"/>
                <a:ea typeface="+mn-ea"/>
                <a:cs typeface="+mn-cs"/>
              </a:rPr>
              <a:t>4.000 mi años</a:t>
            </a:r>
            <a:endParaRPr kumimoji="0" lang="es-CO"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n 6"/>
          <p:cNvPicPr>
            <a:picLocks noChangeAspect="1"/>
          </p:cNvPicPr>
          <p:nvPr/>
        </p:nvPicPr>
        <p:blipFill>
          <a:blip r:embed="rId5"/>
          <a:stretch>
            <a:fillRect/>
          </a:stretch>
        </p:blipFill>
        <p:spPr>
          <a:xfrm>
            <a:off x="9482331" y="1064418"/>
            <a:ext cx="1926852" cy="1657112"/>
          </a:xfrm>
          <a:prstGeom prst="rect">
            <a:avLst/>
          </a:prstGeom>
        </p:spPr>
      </p:pic>
      <p:sp>
        <p:nvSpPr>
          <p:cNvPr id="8" name="Rectángulo 7"/>
          <p:cNvSpPr/>
          <p:nvPr/>
        </p:nvSpPr>
        <p:spPr>
          <a:xfrm>
            <a:off x="7079667" y="2227669"/>
            <a:ext cx="215240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200" b="1" i="1" u="none" strike="noStrike" kern="1200" cap="none" spc="0" normalizeH="0" baseline="0" noProof="0" dirty="0" smtClean="0">
                <a:ln>
                  <a:noFill/>
                </a:ln>
                <a:solidFill>
                  <a:prstClr val="black"/>
                </a:solidFill>
                <a:effectLst/>
                <a:uLnTx/>
                <a:uFillTx/>
                <a:latin typeface="Calibri" panose="020F0502020204030204"/>
                <a:ea typeface="+mn-ea"/>
                <a:cs typeface="+mn-cs"/>
              </a:rPr>
              <a:t>2.000 años</a:t>
            </a:r>
            <a:endParaRPr kumimoji="0" lang="es-CO" sz="32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ángulo 8"/>
          <p:cNvSpPr/>
          <p:nvPr/>
        </p:nvSpPr>
        <p:spPr>
          <a:xfrm>
            <a:off x="5898775" y="2930732"/>
            <a:ext cx="6187097" cy="3508653"/>
          </a:xfrm>
          <a:prstGeom prst="rect">
            <a:avLst/>
          </a:prstGeom>
          <a:solidFill>
            <a:schemeClr val="accent1">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smtClean="0">
                <a:ln>
                  <a:noFill/>
                </a:ln>
                <a:solidFill>
                  <a:srgbClr val="FF0000"/>
                </a:solidFill>
                <a:effectLst/>
                <a:uLnTx/>
                <a:uFillTx/>
                <a:latin typeface="Calibri" panose="020F0502020204030204"/>
                <a:ea typeface="+mn-ea"/>
                <a:cs typeface="+mn-cs"/>
              </a:rPr>
              <a:t>Mensajes Selectos tomo 3, pág. 18, párrafo 3,4. </a:t>
            </a:r>
            <a:r>
              <a:rPr kumimoji="0" lang="es-CO" sz="2000" b="0" i="0" u="none" strike="noStrike" kern="1200" cap="none" spc="0" normalizeH="0" baseline="0" noProof="0" dirty="0" smtClean="0">
                <a:ln>
                  <a:noFill/>
                </a:ln>
                <a:solidFill>
                  <a:prstClr val="black"/>
                </a:solidFill>
                <a:effectLst/>
                <a:uLnTx/>
                <a:uFillTx/>
                <a:latin typeface="Calibri" panose="020F0502020204030204"/>
                <a:ea typeface="+mn-ea"/>
                <a:cs typeface="+mn-cs"/>
              </a:rPr>
              <a:t>“Cristo, en medio de sus sufrimientos y del rechazo de que es objeto todos los días por parte de los hombres, observa a través </a:t>
            </a:r>
            <a:r>
              <a:rPr kumimoji="0" lang="es-CO" sz="2000" b="0" i="0" u="sng" strike="noStrike" kern="1200" cap="none" spc="0" normalizeH="0" baseline="0" noProof="0" dirty="0" smtClean="0">
                <a:ln>
                  <a:noFill/>
                </a:ln>
                <a:solidFill>
                  <a:prstClr val="black"/>
                </a:solidFill>
                <a:effectLst/>
                <a:uLnTx/>
                <a:uFillTx/>
                <a:latin typeface="Calibri" panose="020F0502020204030204"/>
                <a:ea typeface="+mn-ea"/>
                <a:cs typeface="+mn-cs"/>
              </a:rPr>
              <a:t>de </a:t>
            </a:r>
            <a:r>
              <a:rPr kumimoji="0" lang="es-CO" sz="2000" b="1" i="0" u="sng" strike="noStrike" kern="1200" cap="none" spc="0" normalizeH="0" baseline="0" noProof="0" dirty="0" smtClean="0">
                <a:ln>
                  <a:noFill/>
                </a:ln>
                <a:solidFill>
                  <a:prstClr val="black"/>
                </a:solidFill>
                <a:effectLst/>
                <a:uLnTx/>
                <a:uFillTx/>
                <a:latin typeface="Calibri" panose="020F0502020204030204"/>
                <a:ea typeface="+mn-ea"/>
                <a:cs typeface="+mn-cs"/>
              </a:rPr>
              <a:t>dos mil años a su iglesia que existiría en los días finales,</a:t>
            </a:r>
            <a:r>
              <a:rPr kumimoji="0" lang="es-CO" sz="2000" b="0" i="0" u="sng"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CO" sz="2000" b="1" i="0" u="sng" strike="noStrike" kern="1200" cap="none" spc="0" normalizeH="0" baseline="0" noProof="0" dirty="0" smtClean="0">
                <a:ln>
                  <a:noFill/>
                </a:ln>
                <a:solidFill>
                  <a:prstClr val="black"/>
                </a:solidFill>
                <a:effectLst/>
                <a:uLnTx/>
                <a:uFillTx/>
                <a:latin typeface="Calibri" panose="020F0502020204030204"/>
                <a:ea typeface="+mn-ea"/>
                <a:cs typeface="+mn-cs"/>
              </a:rPr>
              <a:t>antes del fin de la historia de la tierra</a:t>
            </a:r>
            <a:r>
              <a:rPr kumimoji="0" lang="es-CO"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“el señor ha tenido una iglesia desde </a:t>
            </a:r>
            <a:r>
              <a:rPr kumimoji="0" lang="es-CO" sz="2000" b="0" i="0" u="sng" strike="noStrike" kern="1200" cap="none" spc="0" normalizeH="0" baseline="0" noProof="0" dirty="0" smtClean="0">
                <a:ln>
                  <a:noFill/>
                </a:ln>
                <a:solidFill>
                  <a:prstClr val="black"/>
                </a:solidFill>
                <a:effectLst/>
                <a:uLnTx/>
                <a:uFillTx/>
                <a:latin typeface="Calibri" panose="020F0502020204030204"/>
                <a:ea typeface="+mn-ea"/>
                <a:cs typeface="+mn-cs"/>
              </a:rPr>
              <a:t>ese día</a:t>
            </a:r>
            <a:r>
              <a:rPr kumimoji="0" lang="es-CO"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-14 del primer mes de los judíos, cuando cristo fue crucificado en el año 31-, a través de todos los cambios de escena producidos por el tiempo hasta el presente, 1893.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0" i="0" u="none" strike="noStrike" kern="1200" cap="none" spc="0" normalizeH="0" baseline="0" noProof="0" dirty="0" smtClean="0">
                <a:ln>
                  <a:noFill/>
                </a:ln>
                <a:solidFill>
                  <a:prstClr val="black"/>
                </a:solidFill>
                <a:effectLst/>
                <a:uLnTx/>
                <a:uFillTx/>
                <a:latin typeface="Calibri" panose="020F0502020204030204"/>
                <a:ea typeface="+mn-ea"/>
                <a:cs typeface="+mn-cs"/>
              </a:rPr>
              <a:t>(Ver CS. p 450.4). Tapa dura.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smtClean="0">
                <a:ln>
                  <a:noFill/>
                </a:ln>
                <a:solidFill>
                  <a:prstClr val="black"/>
                </a:solidFill>
                <a:effectLst/>
                <a:uLnTx/>
                <a:uFillTx/>
                <a:latin typeface="Calibri" panose="020F0502020204030204"/>
                <a:ea typeface="+mn-ea"/>
                <a:cs typeface="+mn-cs"/>
              </a:rPr>
              <a:t>Cristo mismo y EGW, le colocaron la fecha: 31+ 2000 </a:t>
            </a:r>
            <a:r>
              <a:rPr kumimoji="0" lang="es-CO"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lang="es-CO" dirty="0" smtClean="0">
                <a:solidFill>
                  <a:prstClr val="black"/>
                </a:solidFill>
                <a:latin typeface="Calibri" panose="020F0502020204030204"/>
              </a:rPr>
              <a:t>????</a:t>
            </a:r>
            <a:r>
              <a:rPr kumimoji="0" lang="es-CO"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ángulo 9"/>
          <p:cNvSpPr/>
          <p:nvPr/>
        </p:nvSpPr>
        <p:spPr>
          <a:xfrm>
            <a:off x="5628141" y="803509"/>
            <a:ext cx="8483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rPr>
              <a:t>Año 31</a:t>
            </a:r>
          </a:p>
        </p:txBody>
      </p:sp>
    </p:spTree>
    <p:extLst>
      <p:ext uri="{BB962C8B-B14F-4D97-AF65-F5344CB8AC3E}">
        <p14:creationId xmlns:p14="http://schemas.microsoft.com/office/powerpoint/2010/main" val="1635365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3435" y="856034"/>
            <a:ext cx="11797553" cy="5330757"/>
          </a:xfrm>
          <a:solidFill>
            <a:schemeClr val="accent5">
              <a:lumMod val="20000"/>
              <a:lumOff val="80000"/>
            </a:schemeClr>
          </a:solidFill>
          <a:scene3d>
            <a:camera prst="orthographicFront"/>
            <a:lightRig rig="threePt" dir="t"/>
          </a:scene3d>
          <a:sp3d>
            <a:bevelT prst="slope"/>
          </a:sp3d>
        </p:spPr>
        <p:txBody>
          <a:bodyPr>
            <a:normAutofit/>
          </a:bodyPr>
          <a:lstStyle/>
          <a:p>
            <a:pPr marL="0" indent="0" algn="ctr">
              <a:buNone/>
            </a:pPr>
            <a:r>
              <a:rPr lang="es-CO" sz="3200" dirty="0" smtClean="0"/>
              <a:t>EGW es muy clara en afirmar que cuando Cristo murió en la Cruz, en el año 31, se cumplieron 4000 años, y que desde ese día, transcurren los otros 2000 años, “</a:t>
            </a:r>
            <a:r>
              <a:rPr lang="es-CO" sz="3200" b="1" dirty="0" smtClean="0"/>
              <a:t>antes del fin de la historia de la tierra</a:t>
            </a:r>
            <a:r>
              <a:rPr lang="es-CO" sz="3200" dirty="0" smtClean="0"/>
              <a:t>”. Por tanto, su cumplimiento esta implícito </a:t>
            </a:r>
            <a:r>
              <a:rPr lang="es-CO" sz="3200" dirty="0" smtClean="0"/>
              <a:t>allí, aunque no se mencione la fecha,  </a:t>
            </a:r>
            <a:r>
              <a:rPr lang="es-CO" sz="3200" dirty="0" smtClean="0"/>
              <a:t>que hasta un niño de primaria lo puede entender. </a:t>
            </a:r>
          </a:p>
          <a:p>
            <a:pPr marL="0" indent="0" algn="ctr">
              <a:buNone/>
            </a:pPr>
            <a:endParaRPr lang="es-CO" sz="3200" dirty="0" smtClean="0"/>
          </a:p>
          <a:p>
            <a:pPr marL="0" indent="0" algn="ctr">
              <a:buNone/>
            </a:pPr>
            <a:r>
              <a:rPr lang="es-CO" sz="3200" dirty="0" smtClean="0"/>
              <a:t>Otra cosa para resaltar es que EGW menciona los 6000 años de pecado siete veces en el </a:t>
            </a:r>
            <a:r>
              <a:rPr lang="es-CO" sz="3200" dirty="0" smtClean="0">
                <a:solidFill>
                  <a:srgbClr val="FF0000"/>
                </a:solidFill>
              </a:rPr>
              <a:t>CS, p 12, 572, 609, 714, 717, 718 y 731</a:t>
            </a:r>
            <a:r>
              <a:rPr lang="es-CO" sz="3200" dirty="0" smtClean="0"/>
              <a:t>, y como usted sabe, el numero siete significa “completo, </a:t>
            </a:r>
            <a:r>
              <a:rPr lang="es-CO" sz="3200" dirty="0" smtClean="0"/>
              <a:t>perfección, plenitud”. </a:t>
            </a:r>
          </a:p>
          <a:p>
            <a:pPr marL="0" indent="0" algn="ctr">
              <a:buNone/>
            </a:pPr>
            <a:r>
              <a:rPr lang="es-CO" sz="3200" dirty="0" smtClean="0"/>
              <a:t>Por </a:t>
            </a:r>
            <a:r>
              <a:rPr lang="es-CO" sz="3200" dirty="0" smtClean="0"/>
              <a:t>tanto, al mencionarlo siete veces, indica su veracidad</a:t>
            </a:r>
          </a:p>
        </p:txBody>
      </p:sp>
    </p:spTree>
    <p:extLst>
      <p:ext uri="{BB962C8B-B14F-4D97-AF65-F5344CB8AC3E}">
        <p14:creationId xmlns:p14="http://schemas.microsoft.com/office/powerpoint/2010/main" val="4350078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6383" y="272715"/>
            <a:ext cx="11147898" cy="6336631"/>
          </a:xfrm>
          <a:solidFill>
            <a:schemeClr val="bg1"/>
          </a:solidFill>
          <a:effectLst>
            <a:glow rad="228600">
              <a:schemeClr val="accent2">
                <a:satMod val="175000"/>
                <a:alpha val="40000"/>
              </a:schemeClr>
            </a:glow>
          </a:effectLst>
        </p:spPr>
        <p:txBody>
          <a:bodyPr>
            <a:normAutofit lnSpcReduction="10000"/>
          </a:bodyPr>
          <a:lstStyle/>
          <a:p>
            <a:pPr marL="0" indent="0" algn="ctr">
              <a:buNone/>
            </a:pPr>
            <a:r>
              <a:rPr lang="es-CO" sz="3600" b="1" dirty="0"/>
              <a:t>¿Qué tiene que suceder para que a </a:t>
            </a:r>
            <a:r>
              <a:rPr lang="es-CO" sz="3600" b="1" dirty="0" smtClean="0"/>
              <a:t>Satanás se le terminen los 6000 años?</a:t>
            </a:r>
            <a:r>
              <a:rPr lang="es-CO" dirty="0" smtClean="0"/>
              <a:t> </a:t>
            </a:r>
          </a:p>
          <a:p>
            <a:pPr marL="0" indent="0" algn="ctr">
              <a:buNone/>
            </a:pPr>
            <a:r>
              <a:rPr lang="es-CO" sz="3600" b="1" dirty="0" smtClean="0">
                <a:solidFill>
                  <a:srgbClr val="FF0000"/>
                </a:solidFill>
              </a:rPr>
              <a:t>Ver Ap.20:1-3. </a:t>
            </a:r>
            <a:endParaRPr lang="es-CO" sz="3600" b="1" dirty="0">
              <a:solidFill>
                <a:srgbClr val="FF0000"/>
              </a:solidFill>
            </a:endParaRPr>
          </a:p>
          <a:p>
            <a:pPr marL="0" indent="0" algn="ctr">
              <a:buNone/>
            </a:pPr>
            <a:r>
              <a:rPr lang="es-CO" sz="3200" dirty="0">
                <a:solidFill>
                  <a:srgbClr val="FF0000"/>
                </a:solidFill>
              </a:rPr>
              <a:t>Comentario Bíblico Adventista, t 7, p 892, Lo ató:</a:t>
            </a:r>
          </a:p>
          <a:p>
            <a:pPr marL="0" indent="0" algn="ctr">
              <a:buNone/>
            </a:pPr>
            <a:r>
              <a:rPr lang="es-CO" sz="3200" i="1" dirty="0"/>
              <a:t>“La atadura del Dragón simboliza las restricciones que se le impondrán a las actividades de Satanás. LOS IMPÍOS MORIRÁN POR LA GLORIA DE LA SEGUNDA VENIDA DE CRISTO, Y LOS JUSTOS SERÁN TRASLADADOS AL CIELO. Satanás y sus malignos ángeles serán recluidos en estas circunstancias en la tierra desolada, en donde no habrá ni una sola persona viva sobre la cual Satanás pueda ejercer sus poderes engañosos. En esto consistirá su atamiento</a:t>
            </a:r>
            <a:r>
              <a:rPr lang="es-CO" sz="3200" i="1" dirty="0" smtClean="0"/>
              <a:t>” </a:t>
            </a:r>
            <a:endParaRPr lang="es-CO" sz="3200" i="1" dirty="0"/>
          </a:p>
          <a:p>
            <a:pPr marL="0" indent="0" algn="ctr">
              <a:buNone/>
            </a:pPr>
            <a:r>
              <a:rPr lang="es-CO" sz="3500" b="1" dirty="0" smtClean="0"/>
              <a:t>De esta forma es como Dios </a:t>
            </a:r>
            <a:r>
              <a:rPr lang="es-CO" sz="3500" b="1" dirty="0"/>
              <a:t>le pondrá fin a los 6000 años de pecado. </a:t>
            </a:r>
            <a:r>
              <a:rPr lang="es-CO" sz="3500" b="1" dirty="0" smtClean="0"/>
              <a:t>Con la segunda venida de Cristo. </a:t>
            </a:r>
            <a:endParaRPr lang="es-CO" sz="3500" b="1" dirty="0"/>
          </a:p>
        </p:txBody>
      </p:sp>
    </p:spTree>
    <p:extLst>
      <p:ext uri="{BB962C8B-B14F-4D97-AF65-F5344CB8AC3E}">
        <p14:creationId xmlns:p14="http://schemas.microsoft.com/office/powerpoint/2010/main" val="36509377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7224" y="160421"/>
            <a:ext cx="11743764" cy="6697579"/>
          </a:xfrm>
          <a:solidFill>
            <a:schemeClr val="accent1">
              <a:lumMod val="40000"/>
              <a:lumOff val="60000"/>
            </a:schemeClr>
          </a:solidFill>
          <a:scene3d>
            <a:camera prst="orthographicFront"/>
            <a:lightRig rig="threePt" dir="t"/>
          </a:scene3d>
          <a:sp3d>
            <a:bevelT prst="angle"/>
          </a:sp3d>
        </p:spPr>
        <p:txBody>
          <a:bodyPr>
            <a:normAutofit/>
          </a:bodyPr>
          <a:lstStyle/>
          <a:p>
            <a:pPr marL="0" indent="0" algn="ctr">
              <a:buNone/>
            </a:pPr>
            <a:r>
              <a:rPr lang="es-CO" dirty="0" smtClean="0"/>
              <a:t>Si las profecías de tiempo, </a:t>
            </a:r>
            <a:r>
              <a:rPr lang="es-CO" dirty="0" smtClean="0"/>
              <a:t>como son las de  </a:t>
            </a:r>
            <a:r>
              <a:rPr lang="es-CO" dirty="0" smtClean="0"/>
              <a:t>las 70 </a:t>
            </a:r>
            <a:r>
              <a:rPr lang="es-CO" dirty="0" smtClean="0"/>
              <a:t>semanas, la </a:t>
            </a:r>
            <a:r>
              <a:rPr lang="es-CO" dirty="0" smtClean="0"/>
              <a:t>de los 2300 días, así como la de los 1260 años, registradas por Dios en su Palabra, traían la fecha de inicio, y la fecha de culminación, implícitas en cada evento, aunque no se las menciona en la Biblia, es lógico pensar que la profecía de los 6000 años de pecado también lo trae, en su evento respectivo. </a:t>
            </a:r>
          </a:p>
          <a:p>
            <a:pPr marL="0" indent="0" algn="ctr">
              <a:buNone/>
            </a:pPr>
            <a:r>
              <a:rPr lang="es-CO" dirty="0" smtClean="0"/>
              <a:t>Como lo dice EGW, </a:t>
            </a:r>
            <a:r>
              <a:rPr lang="es-CO" dirty="0" smtClean="0"/>
              <a:t>“NADIE PUEDE PONER UNA FECHA PARA LA VENIDA DE CRISTO”. </a:t>
            </a:r>
            <a:r>
              <a:rPr lang="es-CO" dirty="0" smtClean="0"/>
              <a:t>Por tanto, yo no le estoy poniendo una fecha, para la venida de Cristo, esta está IMPLÍCITA, como revela la misma profecía, en el cumplimiento de los 6000 años de pecado, revelados por </a:t>
            </a:r>
            <a:r>
              <a:rPr lang="es-CO" dirty="0" smtClean="0"/>
              <a:t>Dios a través d</a:t>
            </a:r>
            <a:r>
              <a:rPr lang="es-CO" dirty="0" smtClean="0"/>
              <a:t>el Espíritu Santo</a:t>
            </a:r>
            <a:r>
              <a:rPr lang="es-CO" dirty="0" smtClean="0"/>
              <a:t>, </a:t>
            </a:r>
            <a:r>
              <a:rPr lang="es-CO" dirty="0" smtClean="0"/>
              <a:t>a su mensajera EGW en 1858, conforme a la promesa de Cristo, que dice:</a:t>
            </a:r>
          </a:p>
          <a:p>
            <a:pPr marL="0" indent="0" algn="ctr">
              <a:buNone/>
            </a:pPr>
            <a:r>
              <a:rPr lang="es-CO" dirty="0" smtClean="0"/>
              <a:t>“</a:t>
            </a:r>
            <a:r>
              <a:rPr lang="es-CO" b="1" i="1" dirty="0" smtClean="0"/>
              <a:t>Aún </a:t>
            </a:r>
            <a:r>
              <a:rPr lang="es-CO" b="1" i="1" dirty="0" smtClean="0"/>
              <a:t>tengo muchas cosas que deciros, mas ahora no [las] podéis llevar. Pero cuando viniere aquel Espíritu de Verdad, [él] os guiará a toda [la] verdad; porque no hablará de sí mismo, sino que hablará todo lo que </a:t>
            </a:r>
            <a:r>
              <a:rPr lang="es-CO" b="1" i="1" u="sng" dirty="0" smtClean="0"/>
              <a:t>oyere</a:t>
            </a:r>
            <a:r>
              <a:rPr lang="es-CO" b="1" i="1" dirty="0" smtClean="0"/>
              <a:t>, y os hará saber </a:t>
            </a:r>
            <a:r>
              <a:rPr lang="es-CO" b="1" i="1" u="sng" dirty="0" smtClean="0"/>
              <a:t>las cosas que han de ve</a:t>
            </a:r>
            <a:r>
              <a:rPr lang="es-CO" i="1" u="sng" dirty="0" smtClean="0"/>
              <a:t>nir</a:t>
            </a:r>
            <a:r>
              <a:rPr lang="es-CO" u="sng" dirty="0" smtClean="0"/>
              <a:t>”</a:t>
            </a:r>
            <a:r>
              <a:rPr lang="es-CO" dirty="0" smtClean="0"/>
              <a:t>. </a:t>
            </a:r>
            <a:r>
              <a:rPr lang="es-CO" dirty="0" smtClean="0">
                <a:solidFill>
                  <a:srgbClr val="FF0000"/>
                </a:solidFill>
              </a:rPr>
              <a:t>(Ju.16:12,13).</a:t>
            </a:r>
            <a:endParaRPr lang="es-CO" dirty="0">
              <a:solidFill>
                <a:srgbClr val="FF0000"/>
              </a:solidFill>
            </a:endParaRPr>
          </a:p>
          <a:p>
            <a:pPr marL="0" indent="0" algn="ctr">
              <a:buNone/>
            </a:pPr>
            <a:r>
              <a:rPr lang="es-CO" dirty="0" smtClean="0"/>
              <a:t>Todo </a:t>
            </a:r>
            <a:r>
              <a:rPr lang="es-CO" dirty="0" smtClean="0"/>
              <a:t>esto es el cumplimiento de la profecía </a:t>
            </a:r>
            <a:r>
              <a:rPr lang="es-CO" dirty="0" smtClean="0"/>
              <a:t>de </a:t>
            </a:r>
            <a:r>
              <a:rPr lang="es-CO" dirty="0" smtClean="0">
                <a:solidFill>
                  <a:srgbClr val="FF0000"/>
                </a:solidFill>
              </a:rPr>
              <a:t>Amos 3.7: </a:t>
            </a:r>
            <a:r>
              <a:rPr lang="es-CO" dirty="0" smtClean="0"/>
              <a:t>“</a:t>
            </a:r>
            <a:r>
              <a:rPr lang="es-CO" i="1" dirty="0" smtClean="0"/>
              <a:t>Porque no hará nada el Señor DIOS, sin que revele su secreto a sus siervos los </a:t>
            </a:r>
            <a:r>
              <a:rPr lang="es-CO" i="1" dirty="0" smtClean="0"/>
              <a:t>profetas</a:t>
            </a:r>
            <a:r>
              <a:rPr lang="es-CO" dirty="0" smtClean="0"/>
              <a:t>”.</a:t>
            </a:r>
            <a:endParaRPr lang="es-CO" dirty="0" smtClean="0"/>
          </a:p>
        </p:txBody>
      </p:sp>
    </p:spTree>
    <p:extLst>
      <p:ext uri="{BB962C8B-B14F-4D97-AF65-F5344CB8AC3E}">
        <p14:creationId xmlns:p14="http://schemas.microsoft.com/office/powerpoint/2010/main" val="41218439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9493" y="320842"/>
            <a:ext cx="11701848" cy="6255057"/>
          </a:xfrm>
          <a:solidFill>
            <a:schemeClr val="accent2">
              <a:lumMod val="20000"/>
              <a:lumOff val="80000"/>
            </a:schemeClr>
          </a:solidFill>
          <a:scene3d>
            <a:camera prst="orthographicFront"/>
            <a:lightRig rig="threePt" dir="t"/>
          </a:scene3d>
          <a:sp3d>
            <a:bevelT prst="slope"/>
          </a:sp3d>
        </p:spPr>
        <p:txBody>
          <a:bodyPr>
            <a:normAutofit lnSpcReduction="10000"/>
          </a:bodyPr>
          <a:lstStyle/>
          <a:p>
            <a:pPr marL="0" indent="0" algn="ctr">
              <a:buNone/>
            </a:pPr>
            <a:r>
              <a:rPr lang="es-CO" sz="3600" b="1" dirty="0" smtClean="0"/>
              <a:t>¿Pero que relación tiene esta profecía con lo sucedido con los apóstoles?</a:t>
            </a:r>
          </a:p>
          <a:p>
            <a:pPr marL="0" indent="0" algn="ctr">
              <a:buNone/>
              <a:tabLst>
                <a:tab pos="5738813" algn="l"/>
              </a:tabLst>
            </a:pPr>
            <a:endParaRPr lang="es-CO" dirty="0" smtClean="0"/>
          </a:p>
          <a:p>
            <a:pPr marL="0" indent="0" algn="ctr">
              <a:buNone/>
              <a:tabLst>
                <a:tab pos="5738813" algn="l"/>
              </a:tabLst>
            </a:pPr>
            <a:r>
              <a:rPr lang="es-CO" dirty="0" smtClean="0"/>
              <a:t>S</a:t>
            </a:r>
            <a:r>
              <a:rPr lang="es-CO" sz="3200" dirty="0" smtClean="0"/>
              <a:t>encillamente en que así como los sacerdotes siendo usados por el enemigo de Dios, les prohibieron a los apóstoles predicar el mensaje que Cristo les había ordenado predicar, lo mismo está sucediendo, hoy, con le mensaje de los 6000 años de pecado, que anuncia el regreso de Cristo.  </a:t>
            </a:r>
          </a:p>
          <a:p>
            <a:pPr marL="0" indent="0" algn="ctr">
              <a:buNone/>
            </a:pPr>
            <a:endParaRPr lang="es-CO" sz="3200" dirty="0" smtClean="0"/>
          </a:p>
          <a:p>
            <a:pPr marL="0" indent="0" algn="ctr">
              <a:buNone/>
            </a:pPr>
            <a:r>
              <a:rPr lang="es-CO" sz="3200" dirty="0" smtClean="0"/>
              <a:t>Hoy, están siendo desfraternizados del libro de la iglesia en todo el mundo,  </a:t>
            </a:r>
            <a:r>
              <a:rPr lang="es-CO" sz="3200" dirty="0" smtClean="0"/>
              <a:t>a los </a:t>
            </a:r>
            <a:r>
              <a:rPr lang="es-CO" sz="3200" dirty="0" smtClean="0"/>
              <a:t>hermanos y hermanas que han aceptado este precioso mensaje, y se están preparando de todo corazón para el regreso de Cristo, como sucedió en </a:t>
            </a:r>
            <a:r>
              <a:rPr lang="es-CO" sz="3200" dirty="0" smtClean="0"/>
              <a:t>1844</a:t>
            </a:r>
            <a:r>
              <a:rPr lang="es-CO" sz="3200" dirty="0" smtClean="0"/>
              <a:t>, con Miller, EGW, y todos los demás que aceptaron el mensaje de Miller.   </a:t>
            </a:r>
            <a:endParaRPr lang="es-CO" sz="3200" dirty="0" smtClean="0"/>
          </a:p>
        </p:txBody>
      </p:sp>
    </p:spTree>
    <p:extLst>
      <p:ext uri="{BB962C8B-B14F-4D97-AF65-F5344CB8AC3E}">
        <p14:creationId xmlns:p14="http://schemas.microsoft.com/office/powerpoint/2010/main" val="5147022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674" y="160421"/>
            <a:ext cx="11662610" cy="6697579"/>
          </a:xfrm>
          <a:solidFill>
            <a:schemeClr val="accent6">
              <a:lumMod val="20000"/>
              <a:lumOff val="80000"/>
            </a:schemeClr>
          </a:solidFill>
          <a:scene3d>
            <a:camera prst="orthographicFront"/>
            <a:lightRig rig="threePt" dir="t"/>
          </a:scene3d>
          <a:sp3d>
            <a:bevelT prst="angle"/>
          </a:sp3d>
        </p:spPr>
        <p:txBody>
          <a:bodyPr>
            <a:normAutofit lnSpcReduction="10000"/>
          </a:bodyPr>
          <a:lstStyle/>
          <a:p>
            <a:pPr marL="0" indent="0" algn="just">
              <a:buNone/>
            </a:pPr>
            <a:r>
              <a:rPr lang="es-CO" dirty="0" smtClean="0"/>
              <a:t>Hasta donde han llegado que Un </a:t>
            </a:r>
            <a:r>
              <a:rPr lang="es-CO" dirty="0"/>
              <a:t>ministro “</a:t>
            </a:r>
            <a:r>
              <a:rPr lang="es-CO" b="1" dirty="0"/>
              <a:t>ordenó quemar, o botar las tarjetas de la página web. www. </a:t>
            </a:r>
            <a:r>
              <a:rPr lang="es-CO" b="1" dirty="0" smtClean="0"/>
              <a:t>Todoesjesus. Com”</a:t>
            </a:r>
            <a:r>
              <a:rPr lang="es-CO" dirty="0" smtClean="0"/>
              <a:t>. </a:t>
            </a:r>
            <a:r>
              <a:rPr lang="es-CO" dirty="0"/>
              <a:t>Otro ministro </a:t>
            </a:r>
            <a:r>
              <a:rPr lang="es-CO" dirty="0" smtClean="0"/>
              <a:t>dijo</a:t>
            </a:r>
            <a:r>
              <a:rPr lang="es-CO" dirty="0"/>
              <a:t>: “</a:t>
            </a:r>
            <a:r>
              <a:rPr lang="es-CO" b="1" dirty="0"/>
              <a:t>No me involucre la iglesia con esto</a:t>
            </a:r>
            <a:r>
              <a:rPr lang="es-CO" dirty="0"/>
              <a:t>”, levantando las tarjetas con la mano. Y un </a:t>
            </a:r>
            <a:r>
              <a:rPr lang="es-CO" dirty="0" smtClean="0"/>
              <a:t>presidente</a:t>
            </a:r>
            <a:r>
              <a:rPr lang="es-CO" dirty="0" smtClean="0"/>
              <a:t> de asociación </a:t>
            </a:r>
            <a:r>
              <a:rPr lang="es-CO" dirty="0"/>
              <a:t>dijo, “</a:t>
            </a:r>
            <a:r>
              <a:rPr lang="es-CO" b="1" dirty="0"/>
              <a:t>no reparta esas tarjetas aquí, porque hay hermanos que no les gusta que se repartan</a:t>
            </a:r>
            <a:r>
              <a:rPr lang="es-CO" dirty="0"/>
              <a:t>”. Ciertamente, que lo que están haciendo es impedir la predicación del </a:t>
            </a:r>
            <a:r>
              <a:rPr lang="es-CO" dirty="0" smtClean="0"/>
              <a:t>regreso de Cristo, que </a:t>
            </a:r>
            <a:r>
              <a:rPr lang="es-CO" dirty="0"/>
              <a:t>es lo único que se predica en este ministerio. </a:t>
            </a:r>
            <a:r>
              <a:rPr lang="es-CO" dirty="0" smtClean="0"/>
              <a:t>Como lo profetizo EGW, en el </a:t>
            </a:r>
            <a:r>
              <a:rPr lang="es-CO" dirty="0" smtClean="0">
                <a:solidFill>
                  <a:srgbClr val="FF0000"/>
                </a:solidFill>
              </a:rPr>
              <a:t>CS. p 572.1.</a:t>
            </a:r>
          </a:p>
          <a:p>
            <a:pPr algn="just"/>
            <a:r>
              <a:rPr lang="es-CO" dirty="0" smtClean="0"/>
              <a:t>Pero ya Cristo lo había dicho</a:t>
            </a:r>
            <a:r>
              <a:rPr lang="es-CO" dirty="0"/>
              <a:t>:  </a:t>
            </a:r>
            <a:r>
              <a:rPr lang="es-CO" dirty="0" smtClean="0"/>
              <a:t>“Os </a:t>
            </a:r>
            <a:r>
              <a:rPr lang="es-CO" dirty="0"/>
              <a:t>echarán de las sinagogas; y aun viene la hora, cuando cualquiera que os matare, pensará que hace servicio a Dios. </a:t>
            </a:r>
            <a:r>
              <a:rPr lang="es-CO" dirty="0" smtClean="0"/>
              <a:t>3 </a:t>
            </a:r>
            <a:r>
              <a:rPr lang="es-CO" dirty="0"/>
              <a:t>Y estas cosas os harán, porque no conocen al Padre ni a </a:t>
            </a:r>
            <a:r>
              <a:rPr lang="es-CO" dirty="0" smtClean="0"/>
              <a:t>mí”. </a:t>
            </a:r>
            <a:r>
              <a:rPr lang="es-CO" dirty="0" smtClean="0">
                <a:solidFill>
                  <a:srgbClr val="FF0000"/>
                </a:solidFill>
              </a:rPr>
              <a:t>(Juan </a:t>
            </a:r>
            <a:r>
              <a:rPr lang="es-CO" dirty="0">
                <a:solidFill>
                  <a:srgbClr val="FF0000"/>
                </a:solidFill>
              </a:rPr>
              <a:t>16:2,3).</a:t>
            </a:r>
          </a:p>
          <a:p>
            <a:pPr algn="just"/>
            <a:r>
              <a:rPr lang="es-CO" dirty="0"/>
              <a:t>Pienso que si EGW, y Miller estuvieran hoy vivos, también serían </a:t>
            </a:r>
            <a:r>
              <a:rPr lang="es-CO" dirty="0" smtClean="0"/>
              <a:t>des fraternizados </a:t>
            </a:r>
            <a:r>
              <a:rPr lang="es-CO" dirty="0"/>
              <a:t>de la iglesia, como lo fueron en 1844 de sus iglesias Metodista y </a:t>
            </a:r>
            <a:r>
              <a:rPr lang="es-CO" dirty="0" smtClean="0"/>
              <a:t>Bautista, por predicar la segunda venida de Cristo. </a:t>
            </a:r>
            <a:r>
              <a:rPr lang="es-CO" dirty="0" smtClean="0"/>
              <a:t>Les decían: “</a:t>
            </a:r>
            <a:r>
              <a:rPr lang="es-CO" b="1" dirty="0" smtClean="0"/>
              <a:t>no nos oponemos a que se predique la 2VC, sino a que se le ponga fecha</a:t>
            </a:r>
            <a:r>
              <a:rPr lang="es-CO" dirty="0" smtClean="0"/>
              <a:t>”, </a:t>
            </a:r>
            <a:endParaRPr lang="es-CO" dirty="0"/>
          </a:p>
          <a:p>
            <a:pPr marL="0" indent="0" algn="just">
              <a:buNone/>
            </a:pPr>
            <a:r>
              <a:rPr lang="es-CO" dirty="0" smtClean="0"/>
              <a:t>Pero </a:t>
            </a:r>
            <a:r>
              <a:rPr lang="es-CO" dirty="0"/>
              <a:t>a pesar de toda la presión que ejerza el enemigo de Dios por impedir que este movimiento no continúe </a:t>
            </a:r>
            <a:r>
              <a:rPr lang="es-CO" dirty="0" smtClean="0"/>
              <a:t>predicando en mensaje, </a:t>
            </a:r>
            <a:r>
              <a:rPr lang="es-CO" dirty="0"/>
              <a:t>nuestro deber </a:t>
            </a:r>
            <a:r>
              <a:rPr lang="es-CO" dirty="0" smtClean="0"/>
              <a:t>es, con el poder del Espíritu Santo,  </a:t>
            </a:r>
            <a:r>
              <a:rPr lang="es-CO" dirty="0"/>
              <a:t>“</a:t>
            </a:r>
            <a:r>
              <a:rPr lang="es-CO" b="1" dirty="0"/>
              <a:t>Obedecer a Dios antes que a los hombre</a:t>
            </a:r>
            <a:r>
              <a:rPr lang="es-CO" dirty="0"/>
              <a:t>”, como dijeron los apóstoles. </a:t>
            </a:r>
          </a:p>
        </p:txBody>
      </p:sp>
    </p:spTree>
    <p:extLst>
      <p:ext uri="{BB962C8B-B14F-4D97-AF65-F5344CB8AC3E}">
        <p14:creationId xmlns:p14="http://schemas.microsoft.com/office/powerpoint/2010/main" val="15200439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34778" y="320842"/>
            <a:ext cx="11652422" cy="6272463"/>
          </a:xfrm>
          <a:solidFill>
            <a:schemeClr val="accent2">
              <a:lumMod val="20000"/>
              <a:lumOff val="80000"/>
            </a:schemeClr>
          </a:solidFill>
          <a:scene3d>
            <a:camera prst="orthographicFront"/>
            <a:lightRig rig="threePt" dir="t"/>
          </a:scene3d>
          <a:sp3d>
            <a:bevelT prst="slope"/>
          </a:sp3d>
        </p:spPr>
        <p:txBody>
          <a:bodyPr>
            <a:normAutofit/>
          </a:bodyPr>
          <a:lstStyle/>
          <a:p>
            <a:pPr marL="0" indent="0" algn="ctr">
              <a:buNone/>
            </a:pPr>
            <a:r>
              <a:rPr lang="es-CO" dirty="0" smtClean="0"/>
              <a:t>Y los enemigos del mensaje quedarán finalmente derrotados, como sucedió con los apóstoles, porque este mensaje es de Dios, y es Él Espíritu Santo, el Maestro, quien lo lidera, llevándolo a través de Internet, en un momento, a los cinco continentes, y miles y miles de hombres y mujeres valientes en todo el mundo se adhieren a él, y engrosan las filas del remanente final de Dios, los 144000 que le darán la bienvenida a Cristo, cuando aparezca en las nubes del cielo. </a:t>
            </a:r>
          </a:p>
          <a:p>
            <a:pPr marL="0" indent="0" algn="ctr">
              <a:buNone/>
            </a:pPr>
            <a:r>
              <a:rPr lang="es-CO" dirty="0" smtClean="0"/>
              <a:t>Lo sucedido hoy ya sucedió en el tiempo de Israel en Egipto, que “</a:t>
            </a:r>
            <a:r>
              <a:rPr lang="es-CO" i="1" dirty="0" smtClean="0"/>
              <a:t>cuanto </a:t>
            </a:r>
            <a:r>
              <a:rPr lang="es-CO" i="1" dirty="0"/>
              <a:t>más los oprimían, tanto más se multiplicaban y </a:t>
            </a:r>
            <a:r>
              <a:rPr lang="es-CO" i="1" dirty="0" smtClean="0"/>
              <a:t>crecían</a:t>
            </a:r>
            <a:r>
              <a:rPr lang="es-CO" dirty="0" smtClean="0"/>
              <a:t>”. </a:t>
            </a:r>
            <a:r>
              <a:rPr lang="es-CO" dirty="0" smtClean="0">
                <a:solidFill>
                  <a:srgbClr val="FF0000"/>
                </a:solidFill>
              </a:rPr>
              <a:t>Ex.1:12. </a:t>
            </a:r>
          </a:p>
          <a:p>
            <a:pPr marL="0" indent="0" algn="ctr">
              <a:buNone/>
            </a:pPr>
            <a:r>
              <a:rPr lang="es-CO" dirty="0" smtClean="0"/>
              <a:t>Sucedió en el tiempo de los apóstoles quienes fueron perseguidos hasta la muerte, pero en lugar de terminar con el mensaje y los mensajeros, </a:t>
            </a:r>
            <a:r>
              <a:rPr lang="es-CO" dirty="0" smtClean="0">
                <a:solidFill>
                  <a:srgbClr val="FF0000"/>
                </a:solidFill>
              </a:rPr>
              <a:t>Hech.12:24</a:t>
            </a:r>
            <a:r>
              <a:rPr lang="es-CO" dirty="0" smtClean="0"/>
              <a:t>, dice</a:t>
            </a:r>
            <a:r>
              <a:rPr lang="es-CO" dirty="0"/>
              <a:t>: </a:t>
            </a:r>
            <a:r>
              <a:rPr lang="es-CO" dirty="0" smtClean="0"/>
              <a:t>“</a:t>
            </a:r>
            <a:r>
              <a:rPr lang="es-CO" i="1" dirty="0" smtClean="0"/>
              <a:t>Pero </a:t>
            </a:r>
            <a:r>
              <a:rPr lang="es-CO" i="1" dirty="0"/>
              <a:t>la palabra del Señor crecía y se </a:t>
            </a:r>
            <a:r>
              <a:rPr lang="es-CO" i="1" dirty="0" smtClean="0"/>
              <a:t>multiplicaba</a:t>
            </a:r>
            <a:r>
              <a:rPr lang="es-CO" dirty="0" smtClean="0"/>
              <a:t>”</a:t>
            </a:r>
          </a:p>
          <a:p>
            <a:pPr marL="0" indent="0" algn="ctr">
              <a:buNone/>
            </a:pPr>
            <a:r>
              <a:rPr lang="es-CO" dirty="0" smtClean="0"/>
              <a:t>Así sucede hoy, el mensaje a través de </a:t>
            </a:r>
            <a:r>
              <a:rPr lang="es-CO" dirty="0" smtClean="0"/>
              <a:t>internet </a:t>
            </a:r>
            <a:r>
              <a:rPr lang="es-CO" dirty="0" smtClean="0"/>
              <a:t>esta llegando a todos los países del mundo</a:t>
            </a:r>
            <a:r>
              <a:rPr lang="es-CO" dirty="0" smtClean="0"/>
              <a:t>, </a:t>
            </a:r>
            <a:r>
              <a:rPr lang="es-CO" dirty="0" smtClean="0"/>
              <a:t>Alabado sea Dios.  </a:t>
            </a:r>
          </a:p>
        </p:txBody>
      </p:sp>
    </p:spTree>
    <p:extLst>
      <p:ext uri="{BB962C8B-B14F-4D97-AF65-F5344CB8AC3E}">
        <p14:creationId xmlns:p14="http://schemas.microsoft.com/office/powerpoint/2010/main" val="8172190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14068"/>
            <a:ext cx="10515600" cy="6124755"/>
          </a:xfrm>
          <a:solidFill>
            <a:schemeClr val="accent5">
              <a:lumMod val="20000"/>
              <a:lumOff val="80000"/>
            </a:schemeClr>
          </a:solidFill>
        </p:spPr>
        <p:txBody>
          <a:bodyPr>
            <a:normAutofit lnSpcReduction="10000"/>
          </a:bodyPr>
          <a:lstStyle/>
          <a:p>
            <a:pPr algn="just"/>
            <a:r>
              <a:rPr lang="es-CO" sz="3200" dirty="0"/>
              <a:t>Por ende, querido hermano y hermana, eres tu quien decide, quien ganara la batalla, si Cristo o Satanás. Mi llamado </a:t>
            </a:r>
            <a:r>
              <a:rPr lang="es-CO" sz="3200" dirty="0" smtClean="0"/>
              <a:t>es </a:t>
            </a:r>
            <a:r>
              <a:rPr lang="es-CO" sz="3200" dirty="0"/>
              <a:t>que no te acobardes, Se </a:t>
            </a:r>
            <a:r>
              <a:rPr lang="es-CO" sz="3200" b="1" dirty="0"/>
              <a:t>“valiente, y esfuérzate”, “solamente esfuérzate”, “estaré contigo</a:t>
            </a:r>
            <a:r>
              <a:rPr lang="es-CO" sz="3200" dirty="0"/>
              <a:t>”, </a:t>
            </a:r>
            <a:r>
              <a:rPr lang="es-CO" sz="3200" dirty="0" smtClean="0"/>
              <a:t>como le </a:t>
            </a:r>
            <a:r>
              <a:rPr lang="es-CO" sz="3200" dirty="0"/>
              <a:t>dijo Dios a Josué, </a:t>
            </a:r>
            <a:r>
              <a:rPr lang="es-CO" sz="3200" dirty="0" smtClean="0">
                <a:solidFill>
                  <a:srgbClr val="FF0000"/>
                </a:solidFill>
              </a:rPr>
              <a:t>(</a:t>
            </a:r>
            <a:r>
              <a:rPr lang="es-CO" sz="3200" dirty="0">
                <a:solidFill>
                  <a:srgbClr val="FF0000"/>
                </a:solidFill>
              </a:rPr>
              <a:t>Jos.1:5-7). </a:t>
            </a:r>
          </a:p>
          <a:p>
            <a:pPr algn="just"/>
            <a:endParaRPr lang="es-CO" sz="3200" dirty="0" smtClean="0"/>
          </a:p>
          <a:p>
            <a:pPr algn="just"/>
            <a:r>
              <a:rPr lang="es-CO" sz="3200" dirty="0" smtClean="0"/>
              <a:t>El </a:t>
            </a:r>
            <a:r>
              <a:rPr lang="es-CO" sz="3200" dirty="0"/>
              <a:t>mismo llamado que les hiso Josué al pueblo de Israel, muchos años después, cuando ya estaba viejo y su cabeza encanecida, es para nosotros hoy:  “</a:t>
            </a:r>
            <a:r>
              <a:rPr lang="es-CO" sz="3200" b="1" dirty="0"/>
              <a:t>Y si mal os parece servir a Jehová, escogeos hoy a quién sirváis; si a los dioses a quienes sirvieron vuestros padres, cuando estuvieron al otro lado del río, o a los dioses de los amorreos en cuya tierra habitáis; pero yo y mi casa serviremos a Jehová</a:t>
            </a:r>
            <a:r>
              <a:rPr lang="es-CO" sz="3200" dirty="0"/>
              <a:t>”. </a:t>
            </a:r>
            <a:r>
              <a:rPr lang="es-CO" sz="3200" dirty="0" smtClean="0"/>
              <a:t> </a:t>
            </a:r>
            <a:r>
              <a:rPr lang="es-CO" sz="3200" dirty="0" smtClean="0">
                <a:solidFill>
                  <a:srgbClr val="FF0000"/>
                </a:solidFill>
              </a:rPr>
              <a:t>(</a:t>
            </a:r>
            <a:r>
              <a:rPr lang="es-CO" sz="3200" dirty="0">
                <a:solidFill>
                  <a:srgbClr val="FF0000"/>
                </a:solidFill>
              </a:rPr>
              <a:t>Jos.24:15).</a:t>
            </a:r>
          </a:p>
          <a:p>
            <a:endParaRPr lang="es-CO" dirty="0"/>
          </a:p>
        </p:txBody>
      </p:sp>
    </p:spTree>
    <p:extLst>
      <p:ext uri="{BB962C8B-B14F-4D97-AF65-F5344CB8AC3E}">
        <p14:creationId xmlns:p14="http://schemas.microsoft.com/office/powerpoint/2010/main" val="1297527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73534" y="459219"/>
            <a:ext cx="3724538" cy="5579164"/>
          </a:xfrm>
          <a:solidFill>
            <a:schemeClr val="bg1"/>
          </a:solidFill>
          <a:scene3d>
            <a:camera prst="orthographicFront"/>
            <a:lightRig rig="threePt" dir="t"/>
          </a:scene3d>
          <a:sp3d>
            <a:bevelT prst="slope"/>
          </a:sp3d>
        </p:spPr>
        <p:txBody>
          <a:bodyPr>
            <a:normAutofit lnSpcReduction="10000"/>
          </a:bodyPr>
          <a:lstStyle/>
          <a:p>
            <a:pPr marL="0" indent="0" algn="ctr">
              <a:buNone/>
            </a:pPr>
            <a:r>
              <a:rPr lang="es-CO" dirty="0" smtClean="0"/>
              <a:t>Ciertamente que obedecer la vos de un hombre, en lugar de obedecer la vos de Dios, es como obedecer a los dioses paganos, acarrea su maldición.  </a:t>
            </a:r>
          </a:p>
          <a:p>
            <a:pPr marL="0" indent="0" algn="ctr">
              <a:buNone/>
            </a:pPr>
            <a:endParaRPr lang="es-CO" dirty="0" smtClean="0"/>
          </a:p>
          <a:p>
            <a:pPr marL="0" indent="0" algn="ctr">
              <a:buNone/>
            </a:pPr>
            <a:r>
              <a:rPr lang="es-CO" dirty="0" smtClean="0"/>
              <a:t>“</a:t>
            </a:r>
            <a:r>
              <a:rPr lang="es-CO" i="1" dirty="0"/>
              <a:t>Maldito el hombre que en el hombre confía, Y hace de la carne su </a:t>
            </a:r>
            <a:r>
              <a:rPr lang="es-CO" i="1" dirty="0" smtClean="0"/>
              <a:t>fortaleza, </a:t>
            </a:r>
            <a:r>
              <a:rPr lang="es-CO" i="1" dirty="0"/>
              <a:t>Y del Señor se aparta su </a:t>
            </a:r>
            <a:r>
              <a:rPr lang="es-CO" i="1" dirty="0" smtClean="0"/>
              <a:t>corazón</a:t>
            </a:r>
            <a:r>
              <a:rPr lang="es-CO" dirty="0" smtClean="0"/>
              <a:t>” </a:t>
            </a:r>
            <a:r>
              <a:rPr lang="es-CO" dirty="0" smtClean="0">
                <a:solidFill>
                  <a:srgbClr val="FF0000"/>
                </a:solidFill>
              </a:rPr>
              <a:t>(Jer.17:5).  Ver Ge.3:17.</a:t>
            </a:r>
          </a:p>
        </p:txBody>
      </p:sp>
      <p:sp>
        <p:nvSpPr>
          <p:cNvPr id="4" name="Rectángulo 3"/>
          <p:cNvSpPr/>
          <p:nvPr/>
        </p:nvSpPr>
        <p:spPr>
          <a:xfrm>
            <a:off x="10176123" y="459219"/>
            <a:ext cx="1791036" cy="5693866"/>
          </a:xfrm>
          <a:prstGeom prst="rect">
            <a:avLst/>
          </a:prstGeom>
          <a:solidFill>
            <a:schemeClr val="bg1"/>
          </a:solidFill>
          <a:scene3d>
            <a:camera prst="orthographicFront"/>
            <a:lightRig rig="threePt" dir="t"/>
          </a:scene3d>
          <a:sp3d>
            <a:bevelT prst="slope"/>
          </a:sp3d>
        </p:spPr>
        <p:txBody>
          <a:bodyPr wrap="square">
            <a:spAutoFit/>
          </a:bodyPr>
          <a:lstStyle/>
          <a:p>
            <a:pPr algn="ctr"/>
            <a:r>
              <a:rPr lang="es-CO" sz="2800" dirty="0" smtClean="0"/>
              <a:t>El remanente fiel de Dios, siempre debe vestirse de la armadura de </a:t>
            </a:r>
            <a:r>
              <a:rPr lang="es-CO" sz="2800" dirty="0" smtClean="0"/>
              <a:t>Dios, Y mantener la vista fija en Cristo. </a:t>
            </a:r>
            <a:endParaRPr lang="es-CO" sz="2800" dirty="0"/>
          </a:p>
        </p:txBody>
      </p:sp>
      <p:pic>
        <p:nvPicPr>
          <p:cNvPr id="6" name="Imagen 5"/>
          <p:cNvPicPr>
            <a:picLocks noChangeAspect="1"/>
          </p:cNvPicPr>
          <p:nvPr/>
        </p:nvPicPr>
        <p:blipFill>
          <a:blip r:embed="rId2"/>
          <a:stretch>
            <a:fillRect/>
          </a:stretch>
        </p:blipFill>
        <p:spPr>
          <a:xfrm>
            <a:off x="4725398" y="284923"/>
            <a:ext cx="5128592" cy="6334538"/>
          </a:xfrm>
          <a:prstGeom prst="rect">
            <a:avLst/>
          </a:prstGeom>
        </p:spPr>
      </p:pic>
      <p:sp>
        <p:nvSpPr>
          <p:cNvPr id="7" name="Rectángulo 6"/>
          <p:cNvSpPr/>
          <p:nvPr/>
        </p:nvSpPr>
        <p:spPr>
          <a:xfrm>
            <a:off x="4507733" y="5022574"/>
            <a:ext cx="1349727" cy="1077218"/>
          </a:xfrm>
          <a:prstGeom prst="rect">
            <a:avLst/>
          </a:prstGeom>
        </p:spPr>
        <p:txBody>
          <a:bodyPr wrap="square">
            <a:spAutoFit/>
          </a:bodyPr>
          <a:lstStyle/>
          <a:p>
            <a:r>
              <a:rPr lang="es-CO" sz="1600" dirty="0" smtClean="0"/>
              <a:t>Oración constante, por los santos.</a:t>
            </a:r>
            <a:endParaRPr lang="es-CO" sz="1600" dirty="0"/>
          </a:p>
        </p:txBody>
      </p:sp>
      <p:cxnSp>
        <p:nvCxnSpPr>
          <p:cNvPr id="16" name="Conector recto de flecha 15"/>
          <p:cNvCxnSpPr/>
          <p:nvPr/>
        </p:nvCxnSpPr>
        <p:spPr>
          <a:xfrm>
            <a:off x="5486399" y="5156580"/>
            <a:ext cx="768627"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ángulo 20"/>
          <p:cNvSpPr/>
          <p:nvPr/>
        </p:nvSpPr>
        <p:spPr>
          <a:xfrm flipH="1">
            <a:off x="4290070" y="2586645"/>
            <a:ext cx="435328" cy="461665"/>
          </a:xfrm>
          <a:prstGeom prst="rect">
            <a:avLst/>
          </a:prstGeom>
        </p:spPr>
        <p:txBody>
          <a:bodyPr wrap="square">
            <a:spAutoFit/>
          </a:bodyPr>
          <a:lstStyle/>
          <a:p>
            <a:r>
              <a:rPr lang="es-CO" sz="2400" b="1" i="1" dirty="0" smtClean="0"/>
              <a:t>1</a:t>
            </a:r>
            <a:endParaRPr lang="es-CO" sz="2400" b="1" i="1" dirty="0"/>
          </a:p>
        </p:txBody>
      </p:sp>
      <p:sp>
        <p:nvSpPr>
          <p:cNvPr id="22" name="Rectángulo 21"/>
          <p:cNvSpPr/>
          <p:nvPr/>
        </p:nvSpPr>
        <p:spPr>
          <a:xfrm>
            <a:off x="4589242" y="1368681"/>
            <a:ext cx="340158" cy="461665"/>
          </a:xfrm>
          <a:prstGeom prst="rect">
            <a:avLst/>
          </a:prstGeom>
        </p:spPr>
        <p:txBody>
          <a:bodyPr wrap="none">
            <a:spAutoFit/>
          </a:bodyPr>
          <a:lstStyle/>
          <a:p>
            <a:r>
              <a:rPr lang="es-CO" sz="2400" b="1" i="1" dirty="0" smtClean="0"/>
              <a:t>2</a:t>
            </a:r>
            <a:endParaRPr lang="es-CO" sz="2400" b="1" i="1" dirty="0"/>
          </a:p>
        </p:txBody>
      </p:sp>
      <p:sp>
        <p:nvSpPr>
          <p:cNvPr id="23" name="Rectángulo 22"/>
          <p:cNvSpPr/>
          <p:nvPr/>
        </p:nvSpPr>
        <p:spPr>
          <a:xfrm>
            <a:off x="9152183" y="5510456"/>
            <a:ext cx="340158" cy="461665"/>
          </a:xfrm>
          <a:prstGeom prst="rect">
            <a:avLst/>
          </a:prstGeom>
        </p:spPr>
        <p:txBody>
          <a:bodyPr wrap="none">
            <a:spAutoFit/>
          </a:bodyPr>
          <a:lstStyle/>
          <a:p>
            <a:r>
              <a:rPr lang="es-CO" sz="2400" b="1" i="1" dirty="0" smtClean="0"/>
              <a:t>3</a:t>
            </a:r>
            <a:endParaRPr lang="es-CO" sz="2400" b="1" i="1" dirty="0"/>
          </a:p>
        </p:txBody>
      </p:sp>
      <p:sp>
        <p:nvSpPr>
          <p:cNvPr id="24" name="Rectángulo 23"/>
          <p:cNvSpPr/>
          <p:nvPr/>
        </p:nvSpPr>
        <p:spPr>
          <a:xfrm>
            <a:off x="9425085" y="2355812"/>
            <a:ext cx="340158" cy="461665"/>
          </a:xfrm>
          <a:prstGeom prst="rect">
            <a:avLst/>
          </a:prstGeom>
        </p:spPr>
        <p:txBody>
          <a:bodyPr wrap="none">
            <a:spAutoFit/>
          </a:bodyPr>
          <a:lstStyle/>
          <a:p>
            <a:r>
              <a:rPr lang="es-CO" sz="2400" b="1" i="1" dirty="0" smtClean="0"/>
              <a:t>4</a:t>
            </a:r>
            <a:endParaRPr lang="es-CO" sz="2400" b="1" i="1" dirty="0"/>
          </a:p>
        </p:txBody>
      </p:sp>
      <p:sp>
        <p:nvSpPr>
          <p:cNvPr id="25" name="Rectángulo 24"/>
          <p:cNvSpPr/>
          <p:nvPr/>
        </p:nvSpPr>
        <p:spPr>
          <a:xfrm>
            <a:off x="8850497" y="996385"/>
            <a:ext cx="340158" cy="461665"/>
          </a:xfrm>
          <a:prstGeom prst="rect">
            <a:avLst/>
          </a:prstGeom>
        </p:spPr>
        <p:txBody>
          <a:bodyPr wrap="none">
            <a:spAutoFit/>
          </a:bodyPr>
          <a:lstStyle/>
          <a:p>
            <a:r>
              <a:rPr lang="es-CO" sz="2400" b="1" i="1" dirty="0" smtClean="0"/>
              <a:t>5</a:t>
            </a:r>
            <a:endParaRPr lang="es-CO" sz="2400" b="1" i="1" dirty="0"/>
          </a:p>
        </p:txBody>
      </p:sp>
      <p:sp>
        <p:nvSpPr>
          <p:cNvPr id="26" name="Rectángulo 25"/>
          <p:cNvSpPr/>
          <p:nvPr/>
        </p:nvSpPr>
        <p:spPr>
          <a:xfrm>
            <a:off x="4725398" y="3986456"/>
            <a:ext cx="340158" cy="461665"/>
          </a:xfrm>
          <a:prstGeom prst="rect">
            <a:avLst/>
          </a:prstGeom>
        </p:spPr>
        <p:txBody>
          <a:bodyPr wrap="none">
            <a:spAutoFit/>
          </a:bodyPr>
          <a:lstStyle/>
          <a:p>
            <a:r>
              <a:rPr lang="es-CO" sz="2400" b="1" i="1" dirty="0" smtClean="0"/>
              <a:t>6</a:t>
            </a:r>
            <a:endParaRPr lang="es-CO" sz="2400" b="1" i="1" dirty="0"/>
          </a:p>
        </p:txBody>
      </p:sp>
      <p:sp>
        <p:nvSpPr>
          <p:cNvPr id="27" name="Rectángulo 26"/>
          <p:cNvSpPr/>
          <p:nvPr/>
        </p:nvSpPr>
        <p:spPr>
          <a:xfrm>
            <a:off x="4258320" y="4959248"/>
            <a:ext cx="340158" cy="461665"/>
          </a:xfrm>
          <a:prstGeom prst="rect">
            <a:avLst/>
          </a:prstGeom>
        </p:spPr>
        <p:txBody>
          <a:bodyPr wrap="none">
            <a:spAutoFit/>
          </a:bodyPr>
          <a:lstStyle/>
          <a:p>
            <a:r>
              <a:rPr lang="es-CO" sz="2400" b="1" i="1" dirty="0" smtClean="0"/>
              <a:t>7</a:t>
            </a:r>
            <a:endParaRPr lang="es-CO" sz="2400" b="1" i="1" dirty="0"/>
          </a:p>
        </p:txBody>
      </p:sp>
    </p:spTree>
    <p:extLst>
      <p:ext uri="{BB962C8B-B14F-4D97-AF65-F5344CB8AC3E}">
        <p14:creationId xmlns:p14="http://schemas.microsoft.com/office/powerpoint/2010/main" val="23197922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6000" b="1" dirty="0" smtClean="0"/>
              <a:t>CONCLUSIÓN</a:t>
            </a:r>
            <a:endParaRPr lang="es-CO" sz="6000" b="1" dirty="0"/>
          </a:p>
        </p:txBody>
      </p:sp>
      <p:sp>
        <p:nvSpPr>
          <p:cNvPr id="3" name="Marcador de contenido 2"/>
          <p:cNvSpPr>
            <a:spLocks noGrp="1"/>
          </p:cNvSpPr>
          <p:nvPr>
            <p:ph idx="1"/>
          </p:nvPr>
        </p:nvSpPr>
        <p:spPr>
          <a:xfrm>
            <a:off x="215153" y="1434354"/>
            <a:ext cx="11743765" cy="5423646"/>
          </a:xfrm>
          <a:solidFill>
            <a:schemeClr val="accent2">
              <a:lumMod val="20000"/>
              <a:lumOff val="80000"/>
            </a:schemeClr>
          </a:solidFill>
          <a:scene3d>
            <a:camera prst="orthographicFront"/>
            <a:lightRig rig="threePt" dir="t"/>
          </a:scene3d>
          <a:sp3d>
            <a:bevelT prst="slope"/>
          </a:sp3d>
        </p:spPr>
        <p:txBody>
          <a:bodyPr>
            <a:normAutofit lnSpcReduction="10000"/>
          </a:bodyPr>
          <a:lstStyle/>
          <a:p>
            <a:pPr marL="0" indent="0" algn="just">
              <a:buNone/>
            </a:pPr>
            <a:r>
              <a:rPr lang="es-CO" dirty="0" smtClean="0"/>
              <a:t>Amados hermanos y amigos, desde lo más profundo de mi corazón, hago un llamado a todos los que leen este mensaje,  para que </a:t>
            </a:r>
            <a:r>
              <a:rPr lang="es-CO" dirty="0" smtClean="0"/>
              <a:t>lo acepten, ya que es revelado </a:t>
            </a:r>
            <a:r>
              <a:rPr lang="es-CO" dirty="0" smtClean="0"/>
              <a:t>por </a:t>
            </a:r>
            <a:r>
              <a:rPr lang="es-CO" dirty="0" smtClean="0"/>
              <a:t>Dios </a:t>
            </a:r>
            <a:r>
              <a:rPr lang="es-CO" dirty="0" smtClean="0"/>
              <a:t>a su mensajera EGW, y que de acuerdo a lo que ella escribió, he transcrito aquí. </a:t>
            </a:r>
          </a:p>
          <a:p>
            <a:pPr marL="0" indent="0" algn="just">
              <a:buNone/>
            </a:pPr>
            <a:r>
              <a:rPr lang="es-CO" dirty="0" smtClean="0"/>
              <a:t>No se trata de que tu esperes a su cumplimiento para que te prepares, ¡NO! Recuerda que tu no tienes escritura de tu vida, puedes morir en cualquier momento, y ¿Qué será de ti si lo le has entregado tu vida completamente al Señor Jesús</a:t>
            </a:r>
            <a:r>
              <a:rPr lang="es-CO" dirty="0" smtClean="0"/>
              <a:t>?. El tiempo de gracia terminará antes del Regreso de Cristo, como sucedió en el diluvio.  </a:t>
            </a:r>
          </a:p>
          <a:p>
            <a:pPr marL="0" indent="0" algn="just">
              <a:buNone/>
            </a:pPr>
            <a:endParaRPr lang="es-CO" dirty="0"/>
          </a:p>
          <a:p>
            <a:pPr marL="0" indent="0" algn="just">
              <a:buNone/>
            </a:pPr>
            <a:r>
              <a:rPr lang="es-CO" dirty="0" smtClean="0"/>
              <a:t>Lo </a:t>
            </a:r>
            <a:r>
              <a:rPr lang="es-CO" dirty="0" smtClean="0"/>
              <a:t>que Dios nos está diciendo aquí, es que Satanás tiene solamente 6000 años para </a:t>
            </a:r>
            <a:r>
              <a:rPr lang="es-CO" dirty="0" smtClean="0"/>
              <a:t>trabajar </a:t>
            </a:r>
            <a:r>
              <a:rPr lang="es-CO" dirty="0" smtClean="0"/>
              <a:t>contra Dios, y </a:t>
            </a:r>
            <a:r>
              <a:rPr lang="es-CO" dirty="0" smtClean="0"/>
              <a:t>después todo volverá a la normalidad. Mi llamado es que le Entregues tu corazón a Cristo hoy mismo, no esperes a que se cumpla el plazo determinado por Dios, porque te perderás para siempre.</a:t>
            </a:r>
            <a:endParaRPr lang="es-CO" sz="3000" b="1" dirty="0"/>
          </a:p>
        </p:txBody>
      </p:sp>
    </p:spTree>
    <p:extLst>
      <p:ext uri="{BB962C8B-B14F-4D97-AF65-F5344CB8AC3E}">
        <p14:creationId xmlns:p14="http://schemas.microsoft.com/office/powerpoint/2010/main" val="28937098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0805" y="365125"/>
            <a:ext cx="11490385" cy="1543886"/>
          </a:xfrm>
          <a:solidFill>
            <a:schemeClr val="bg1"/>
          </a:solidFill>
          <a:scene3d>
            <a:camera prst="orthographicFront"/>
            <a:lightRig rig="threePt" dir="t"/>
          </a:scene3d>
          <a:sp3d>
            <a:bevelT prst="angle"/>
          </a:sp3d>
        </p:spPr>
        <p:txBody>
          <a:bodyPr>
            <a:noAutofit/>
          </a:bodyPr>
          <a:lstStyle/>
          <a:p>
            <a:pPr algn="ctr"/>
            <a:r>
              <a:rPr lang="es-CO" sz="3600" b="1" dirty="0" smtClean="0"/>
              <a:t>Recuerda, tu destino eterno está en tus manos, nadie te obliga a ir donde tu no quieres estar</a:t>
            </a:r>
            <a:r>
              <a:rPr lang="es-CO" sz="3600" b="1" dirty="0" smtClean="0"/>
              <a:t>. </a:t>
            </a:r>
            <a:br>
              <a:rPr lang="es-CO" sz="3600" b="1" dirty="0" smtClean="0"/>
            </a:br>
            <a:r>
              <a:rPr lang="es-CO" sz="3600" b="1" dirty="0" smtClean="0"/>
              <a:t>Y eres tu quien decide “quien ganará la batalla”.  </a:t>
            </a:r>
            <a:endParaRPr lang="es-CO" sz="3600" b="1" dirty="0"/>
          </a:p>
        </p:txBody>
      </p:sp>
      <p:pic>
        <p:nvPicPr>
          <p:cNvPr id="4" name="Imagen 3"/>
          <p:cNvPicPr>
            <a:picLocks noChangeAspect="1"/>
          </p:cNvPicPr>
          <p:nvPr/>
        </p:nvPicPr>
        <p:blipFill>
          <a:blip r:embed="rId2"/>
          <a:stretch>
            <a:fillRect/>
          </a:stretch>
        </p:blipFill>
        <p:spPr>
          <a:xfrm>
            <a:off x="4804607" y="2037347"/>
            <a:ext cx="2582779" cy="1620253"/>
          </a:xfrm>
          <a:prstGeom prst="rect">
            <a:avLst/>
          </a:prstGeom>
        </p:spPr>
      </p:pic>
      <p:sp>
        <p:nvSpPr>
          <p:cNvPr id="5" name="Rectángulo 4"/>
          <p:cNvSpPr/>
          <p:nvPr/>
        </p:nvSpPr>
        <p:spPr>
          <a:xfrm>
            <a:off x="350805" y="3749457"/>
            <a:ext cx="11490385" cy="3108543"/>
          </a:xfrm>
          <a:prstGeom prst="rect">
            <a:avLst/>
          </a:prstGeom>
          <a:solidFill>
            <a:schemeClr val="bg1"/>
          </a:solidFill>
          <a:scene3d>
            <a:camera prst="orthographicFront"/>
            <a:lightRig rig="threePt" dir="t"/>
          </a:scene3d>
          <a:sp3d>
            <a:bevelT prst="angle"/>
          </a:sp3d>
        </p:spPr>
        <p:txBody>
          <a:bodyPr wrap="square">
            <a:spAutoFit/>
          </a:bodyPr>
          <a:lstStyle/>
          <a:p>
            <a:pPr algn="ctr"/>
            <a:r>
              <a:rPr lang="es-CO" sz="3200" b="1" i="1" dirty="0" smtClean="0"/>
              <a:t>Hagamos esta oración juntos: “Señor</a:t>
            </a:r>
            <a:r>
              <a:rPr lang="es-CO" sz="3200" b="1" i="1" dirty="0"/>
              <a:t>, En tus manos me encomiendo para que me ayudes a tomar la mejor decisión, que esté encaminada, a hacer tu Santa </a:t>
            </a:r>
            <a:r>
              <a:rPr lang="es-CO" sz="3200" b="1" i="1" dirty="0" smtClean="0"/>
              <a:t>Voluntad cada día. Y pasar la eternidad a tu lado. </a:t>
            </a:r>
          </a:p>
          <a:p>
            <a:pPr algn="ctr"/>
            <a:r>
              <a:rPr lang="es-CO" sz="3200" b="1" i="1" dirty="0" smtClean="0"/>
              <a:t>Te </a:t>
            </a:r>
            <a:r>
              <a:rPr lang="es-CO" sz="3200" b="1" i="1" dirty="0"/>
              <a:t>lo pido en el Nombre de Cristo, Amen</a:t>
            </a:r>
            <a:r>
              <a:rPr lang="es-CO" sz="3200" b="1" i="1" dirty="0" smtClean="0"/>
              <a:t>.</a:t>
            </a:r>
          </a:p>
          <a:p>
            <a:pPr algn="ctr"/>
            <a:r>
              <a:rPr lang="es-CO" sz="3600" b="1" i="1" dirty="0" smtClean="0"/>
              <a:t>PREPÁRATE, CRISTO VIENE PRONTO, SI VEN SEÑOR JESÚS. </a:t>
            </a:r>
            <a:endParaRPr lang="es-CO" sz="3600" b="1" i="1" dirty="0"/>
          </a:p>
        </p:txBody>
      </p:sp>
    </p:spTree>
    <p:extLst>
      <p:ext uri="{BB962C8B-B14F-4D97-AF65-F5344CB8AC3E}">
        <p14:creationId xmlns:p14="http://schemas.microsoft.com/office/powerpoint/2010/main" val="17467807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1224</TotalTime>
  <Words>3589</Words>
  <Application>Microsoft Office PowerPoint</Application>
  <PresentationFormat>Panorámica</PresentationFormat>
  <Paragraphs>113</Paragraphs>
  <Slides>24</Slides>
  <Notes>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24</vt:i4>
      </vt:variant>
    </vt:vector>
  </HeadingPairs>
  <TitlesOfParts>
    <vt:vector size="30" baseType="lpstr">
      <vt:lpstr>Algerian</vt:lpstr>
      <vt:lpstr>Arial</vt:lpstr>
      <vt:lpstr>Calibri</vt:lpstr>
      <vt:lpstr>Calibri Light</vt:lpstr>
      <vt:lpstr>Tema de Office</vt:lpstr>
      <vt:lpstr>4_Tema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Es así, como cada situación dolorosa por la que Dios nos permite pasar, nos ayuda a entender las palabras de Pablo</vt:lpstr>
      <vt:lpstr>Presentación de PowerPoint</vt:lpstr>
      <vt:lpstr>Presentación de PowerPoint</vt:lpstr>
      <vt:lpstr>Por cada prueba que pasaban, su fe se fortalecía para soportar otra prueba.</vt:lpstr>
      <vt:lpstr>Presentación de PowerPoint</vt:lpstr>
      <vt:lpstr>Presentación de PowerPoint</vt:lpstr>
      <vt:lpstr>Presentación de PowerPoint</vt:lpstr>
      <vt:lpstr>Profecía de los 6000 años de pecado: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lpstr>Recuerda, tu destino eterno está en tus manos, nadie te obliga a ir donde tu no quieres estar.  Y eres tu quien decide “quien ganará la batalla”.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Usuario de Windows</cp:lastModifiedBy>
  <cp:revision>85</cp:revision>
  <dcterms:created xsi:type="dcterms:W3CDTF">2019-03-10T06:01:25Z</dcterms:created>
  <dcterms:modified xsi:type="dcterms:W3CDTF">2019-06-26T03:10:46Z</dcterms:modified>
</cp:coreProperties>
</file>